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9" r:id="rId4"/>
    <p:sldId id="270" r:id="rId5"/>
    <p:sldId id="272" r:id="rId6"/>
    <p:sldId id="271" r:id="rId7"/>
    <p:sldId id="273" r:id="rId8"/>
    <p:sldId id="274" r:id="rId9"/>
    <p:sldId id="275" r:id="rId10"/>
    <p:sldId id="268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58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2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" name="Shape 2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30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2309B6-7A22-7CBB-F61B-D23D2706A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D060A43-7B10-170E-425E-4E04EA1B10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B2B17A4-5C6A-F4B0-F4D4-9052B321D9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1990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3881E8-4A0D-B1A0-ABF9-0F3DC9A52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A8487D7-461D-2E7C-E4AB-750E08A440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6B31751-8CD9-8D33-B439-514D90D341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3678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87AAA-3EB2-66D5-0149-3F2E49CDA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06DFB83-A066-3045-1D3E-4BFDD74C1C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F85D589-5579-0E14-8DE1-AA834D6A32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8806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81AC4-0500-2AAF-8ED5-98E186DC9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57F0482-159B-864A-7382-3F33224B6E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3F0C1CB-7FF3-3331-9308-2E7EAD0642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3425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C2715F-E15D-A19D-7A81-B701B98BF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CBBD961-31E5-9D28-D431-EDC37981E5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12124F5-E9CF-D5F7-B1F5-9675159B60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7732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A53502-0360-852A-BF30-307A063E1A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068935F-9FB3-A18B-4C57-7F4470EAC7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6712B13-EDA6-BB16-0E14-862E72AECC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3818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4548DA-114B-AC11-A0BF-D51E6A687E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A022756-6A80-C32B-2A54-D0D0DE324E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2FA710C-EDF1-326F-1C55-9C8045E8A5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1683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 &amp;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17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061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506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950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395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839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284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728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173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pp-titel-169-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" y="0"/>
            <a:ext cx="2438019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Shape 28"/>
          <p:cNvSpPr/>
          <p:nvPr/>
        </p:nvSpPr>
        <p:spPr>
          <a:xfrm>
            <a:off x="105223" y="11122066"/>
            <a:ext cx="9090293" cy="21755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>
            <a:spAutoFit/>
          </a:bodyPr>
          <a:lstStyle>
            <a:lvl1pPr algn="l">
              <a:defRPr sz="9000" spc="180">
                <a:solidFill>
                  <a:srgbClr val="FFFFFF"/>
                </a:solidFill>
                <a:effectLst>
                  <a:outerShdw blurRad="88900" dist="25400" dir="18900000" rotWithShape="0">
                    <a:srgbClr val="000000">
                      <a:alpha val="60000"/>
                    </a:srgbClr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rPr lang="de-DE" sz="6600" dirty="0">
                <a:latin typeface="+mn-lt"/>
              </a:rPr>
              <a:t>Umweltrisikoanalyse</a:t>
            </a:r>
          </a:p>
          <a:p>
            <a:endParaRPr lang="de-DE" sz="6600" dirty="0">
              <a:latin typeface="+mn-lt"/>
            </a:endParaRPr>
          </a:p>
        </p:txBody>
      </p:sp>
      <p:sp>
        <p:nvSpPr>
          <p:cNvPr id="29" name="Shape 29"/>
          <p:cNvSpPr/>
          <p:nvPr/>
        </p:nvSpPr>
        <p:spPr>
          <a:xfrm>
            <a:off x="0" y="12596231"/>
            <a:ext cx="24383999" cy="1119769"/>
          </a:xfrm>
          <a:prstGeom prst="rect">
            <a:avLst/>
          </a:prstGeom>
          <a:solidFill>
            <a:schemeClr val="accent2">
              <a:hueOff val="1595134"/>
              <a:satOff val="-50847"/>
              <a:lumOff val="-3508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0" name="logo-rz-inv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699" y="12741950"/>
            <a:ext cx="4146757" cy="8387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pp-titel-169-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" y="0"/>
            <a:ext cx="2438019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Shape 28"/>
          <p:cNvSpPr/>
          <p:nvPr/>
        </p:nvSpPr>
        <p:spPr>
          <a:xfrm>
            <a:off x="572665" y="10411017"/>
            <a:ext cx="5980535" cy="11599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>
            <a:lvl1pPr algn="l">
              <a:defRPr sz="9000" spc="180">
                <a:solidFill>
                  <a:srgbClr val="FFFFFF"/>
                </a:solidFill>
                <a:effectLst>
                  <a:outerShdw blurRad="88900" dist="25400" dir="18900000" rotWithShape="0">
                    <a:srgbClr val="000000">
                      <a:alpha val="60000"/>
                    </a:srgbClr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rPr lang="de-DE" sz="6600" dirty="0">
                <a:latin typeface="+mn-lt"/>
              </a:rPr>
              <a:t>Vielen Dank!</a:t>
            </a:r>
            <a:endParaRPr sz="6600" dirty="0">
              <a:latin typeface="+mn-lt"/>
            </a:endParaRPr>
          </a:p>
        </p:txBody>
      </p:sp>
      <p:sp>
        <p:nvSpPr>
          <p:cNvPr id="29" name="Shape 29"/>
          <p:cNvSpPr/>
          <p:nvPr/>
        </p:nvSpPr>
        <p:spPr>
          <a:xfrm>
            <a:off x="0" y="12596231"/>
            <a:ext cx="24383999" cy="1119769"/>
          </a:xfrm>
          <a:prstGeom prst="rect">
            <a:avLst/>
          </a:prstGeom>
          <a:solidFill>
            <a:schemeClr val="accent2">
              <a:hueOff val="1595134"/>
              <a:satOff val="-50847"/>
              <a:lumOff val="-3508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0" name="logo-rz-inv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699" y="12741950"/>
            <a:ext cx="4146757" cy="83875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5461554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 rot="10800000" flipH="1">
            <a:off x="-12700" y="0"/>
            <a:ext cx="1785938" cy="1785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95842">
              <a:alpha val="30000"/>
            </a:srgb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1390113" y="956392"/>
            <a:ext cx="15553436" cy="975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>
              <a:defRPr b="1" spc="229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de-DE" sz="5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Helvetica Light"/>
              </a:rPr>
              <a:t>1. </a:t>
            </a:r>
            <a:r>
              <a:rPr lang="de-DE" sz="5400" b="0" dirty="0">
                <a:latin typeface="+mn-lt"/>
              </a:rPr>
              <a:t>Warum eine Umweltrisikoanalyse (UWR)?</a:t>
            </a:r>
            <a:endParaRPr kumimoji="0" lang="de-DE" sz="5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5" name="Shape 35"/>
          <p:cNvSpPr/>
          <p:nvPr/>
        </p:nvSpPr>
        <p:spPr>
          <a:xfrm>
            <a:off x="1508655" y="2452706"/>
            <a:ext cx="21802105" cy="10012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 algn="l" defTabSz="642937">
              <a:lnSpc>
                <a:spcPct val="200000"/>
              </a:lnSpc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2800" spc="56">
                <a:solidFill>
                  <a:srgbClr val="484848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de-DE" sz="3600" b="1" dirty="0">
                <a:latin typeface="+mj-lt"/>
              </a:rPr>
              <a:t>Herausforderungen:</a:t>
            </a:r>
          </a:p>
          <a:p>
            <a:pPr marL="457200" indent="-457200" algn="l" defTabSz="642937">
              <a:lnSpc>
                <a:spcPct val="200000"/>
              </a:lnSpc>
              <a:buFont typeface="Arial" panose="020B0604020202020204" pitchFamily="34" charset="0"/>
              <a:buChar char="•"/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2800" spc="56">
                <a:solidFill>
                  <a:srgbClr val="484848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de-DE" sz="3200" b="1" dirty="0">
                <a:latin typeface="+mj-lt"/>
              </a:rPr>
              <a:t>Steigende regulatorische Anforderungen:</a:t>
            </a:r>
            <a:r>
              <a:rPr lang="de-DE" sz="3200" dirty="0">
                <a:latin typeface="+mj-lt"/>
              </a:rPr>
              <a:t> Unternehmen müssen immer strengere Gesetze einhalten.</a:t>
            </a:r>
            <a:endParaRPr lang="de-DE" sz="3600" dirty="0">
              <a:latin typeface="+mj-lt"/>
            </a:endParaRPr>
          </a:p>
          <a:p>
            <a:pPr marL="457200" indent="-457200" algn="l" defTabSz="642937">
              <a:lnSpc>
                <a:spcPct val="200000"/>
              </a:lnSpc>
              <a:buFont typeface="Arial" panose="020B0604020202020204" pitchFamily="34" charset="0"/>
              <a:buChar char="•"/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2800" spc="56">
                <a:solidFill>
                  <a:srgbClr val="484848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de-DE" sz="3200" b="1" dirty="0">
                <a:latin typeface="+mj-lt"/>
              </a:rPr>
              <a:t>Komplexität:</a:t>
            </a:r>
            <a:r>
              <a:rPr lang="de-DE" sz="3200" dirty="0">
                <a:latin typeface="+mj-lt"/>
              </a:rPr>
              <a:t> Verschiedene Umwelt- und Sicherheitsvorschriften sind schwer zu überblicken</a:t>
            </a:r>
            <a:endParaRPr lang="de-DE" sz="3600" dirty="0">
              <a:latin typeface="+mj-lt"/>
            </a:endParaRPr>
          </a:p>
          <a:p>
            <a:pPr marL="457200" indent="-457200" algn="l" defTabSz="642937">
              <a:lnSpc>
                <a:spcPct val="200000"/>
              </a:lnSpc>
              <a:buFont typeface="Arial" panose="020B0604020202020204" pitchFamily="34" charset="0"/>
              <a:buChar char="•"/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2800" spc="56">
                <a:solidFill>
                  <a:srgbClr val="484848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de-DE" sz="3200" b="1" dirty="0">
                <a:latin typeface="+mj-lt"/>
              </a:rPr>
              <a:t>Risiken:</a:t>
            </a:r>
            <a:r>
              <a:rPr lang="de-DE" sz="3200" dirty="0">
                <a:latin typeface="+mj-lt"/>
              </a:rPr>
              <a:t> Finanzielle und rechtliche Folgen bei Nichteinhaltung.</a:t>
            </a:r>
          </a:p>
          <a:p>
            <a:pPr algn="l"/>
            <a:br>
              <a:rPr lang="de-DE" sz="3600" dirty="0"/>
            </a:br>
            <a:r>
              <a:rPr lang="de-DE" sz="3600" dirty="0"/>
              <a:t>✔️ Frühzeitige Erkennung von Risiken</a:t>
            </a:r>
            <a:br>
              <a:rPr lang="de-DE" sz="3600" dirty="0"/>
            </a:br>
            <a:r>
              <a:rPr lang="de-DE" sz="3600" dirty="0"/>
              <a:t>✔️ Einhaltung gesetzlicher Vorschriften</a:t>
            </a:r>
            <a:br>
              <a:rPr lang="de-DE" sz="3600" dirty="0"/>
            </a:br>
            <a:r>
              <a:rPr lang="de-DE" sz="3600" dirty="0"/>
              <a:t>✔️ Förderung von Nachhaltigkeit und Effizienz</a:t>
            </a:r>
          </a:p>
          <a:p>
            <a:pPr algn="l"/>
            <a:endParaRPr lang="de-DE" sz="3600" dirty="0"/>
          </a:p>
          <a:p>
            <a:pPr algn="l"/>
            <a:r>
              <a:rPr lang="de-DE" sz="3600" b="1" dirty="0"/>
              <a:t>Kurz gesagt:</a:t>
            </a:r>
            <a:br>
              <a:rPr lang="de-DE" sz="3600" dirty="0"/>
            </a:br>
            <a:r>
              <a:rPr lang="de-DE" sz="3600" dirty="0"/>
              <a:t>Die UWR ist der Schlüssel zu einer rechtssicheren, nachhaltigen und zukunftsfähigen Unternehmensstrategie</a:t>
            </a:r>
            <a:r>
              <a:rPr lang="de-DE" dirty="0"/>
              <a:t>.</a:t>
            </a:r>
          </a:p>
          <a:p>
            <a:pPr algn="l" defTabSz="642937">
              <a:lnSpc>
                <a:spcPct val="200000"/>
              </a:lnSpc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2800" spc="56">
                <a:solidFill>
                  <a:srgbClr val="484848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br>
              <a:rPr lang="de-DE" dirty="0">
                <a:latin typeface="+mj-lt"/>
              </a:rPr>
            </a:br>
            <a:endParaRPr dirty="0">
              <a:latin typeface="+mj-lt"/>
            </a:endParaRPr>
          </a:p>
        </p:txBody>
      </p:sp>
      <p:sp>
        <p:nvSpPr>
          <p:cNvPr id="36" name="Shape 36"/>
          <p:cNvSpPr/>
          <p:nvPr/>
        </p:nvSpPr>
        <p:spPr>
          <a:xfrm>
            <a:off x="0" y="12596231"/>
            <a:ext cx="24383999" cy="1119769"/>
          </a:xfrm>
          <a:prstGeom prst="rect">
            <a:avLst/>
          </a:prstGeom>
          <a:solidFill>
            <a:schemeClr val="accent2">
              <a:hueOff val="1595134"/>
              <a:satOff val="-50847"/>
              <a:lumOff val="-3508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7" name="logo-rz-inv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699" y="12741950"/>
            <a:ext cx="4146757" cy="83875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33">
            <a:extLst>
              <a:ext uri="{FF2B5EF4-FFF2-40B4-BE49-F238E27FC236}">
                <a16:creationId xmlns:a16="http://schemas.microsoft.com/office/drawing/2014/main" id="{ABCDE19E-9A6C-1E1A-F091-3F2C46A78012}"/>
              </a:ext>
            </a:extLst>
          </p:cNvPr>
          <p:cNvSpPr/>
          <p:nvPr/>
        </p:nvSpPr>
        <p:spPr>
          <a:xfrm rot="16200000" flipH="1">
            <a:off x="22431510" y="-212308"/>
            <a:ext cx="1808601" cy="21878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95842">
              <a:alpha val="30000"/>
            </a:srgb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Shape 39">
            <a:extLst>
              <a:ext uri="{FF2B5EF4-FFF2-40B4-BE49-F238E27FC236}">
                <a16:creationId xmlns:a16="http://schemas.microsoft.com/office/drawing/2014/main" id="{5AB92F6A-AB29-B2B0-95FC-CE21E0352AB2}"/>
              </a:ext>
            </a:extLst>
          </p:cNvPr>
          <p:cNvSpPr/>
          <p:nvPr/>
        </p:nvSpPr>
        <p:spPr>
          <a:xfrm>
            <a:off x="0" y="9700302"/>
            <a:ext cx="2857500" cy="28959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95842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8" name="Grafik 7" descr="Waage der Justitia mit einfarbiger Füllung">
            <a:extLst>
              <a:ext uri="{FF2B5EF4-FFF2-40B4-BE49-F238E27FC236}">
                <a16:creationId xmlns:a16="http://schemas.microsoft.com/office/drawing/2014/main" id="{4C5B0FCE-86C1-D247-A66A-6612E79BBC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224444" y="6452315"/>
            <a:ext cx="2970407" cy="2970407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91D3BF-B233-1F87-420E-08FAA5C43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>
            <a:extLst>
              <a:ext uri="{FF2B5EF4-FFF2-40B4-BE49-F238E27FC236}">
                <a16:creationId xmlns:a16="http://schemas.microsoft.com/office/drawing/2014/main" id="{01D6E337-B0B1-03BB-11F8-BCF9A924B9A5}"/>
              </a:ext>
            </a:extLst>
          </p:cNvPr>
          <p:cNvSpPr/>
          <p:nvPr/>
        </p:nvSpPr>
        <p:spPr>
          <a:xfrm rot="10800000" flipH="1">
            <a:off x="-12700" y="0"/>
            <a:ext cx="1785938" cy="1785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95842">
              <a:alpha val="30000"/>
            </a:srgb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" name="Shape 34">
            <a:extLst>
              <a:ext uri="{FF2B5EF4-FFF2-40B4-BE49-F238E27FC236}">
                <a16:creationId xmlns:a16="http://schemas.microsoft.com/office/drawing/2014/main" id="{E491AE36-6B81-51CC-FBD5-FD43485CB732}"/>
              </a:ext>
            </a:extLst>
          </p:cNvPr>
          <p:cNvSpPr/>
          <p:nvPr/>
        </p:nvSpPr>
        <p:spPr>
          <a:xfrm>
            <a:off x="1390113" y="956392"/>
            <a:ext cx="15553436" cy="975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>
              <a:defRPr b="1" spc="229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de-DE" sz="5400" b="0" spc="0" dirty="0">
                <a:latin typeface="+mj-lt"/>
                <a:ea typeface="+mn-ea"/>
                <a:cs typeface="+mn-cs"/>
                <a:sym typeface="Helvetica Light"/>
              </a:rPr>
              <a:t>2</a:t>
            </a:r>
            <a:r>
              <a:rPr kumimoji="0" lang="de-DE" sz="5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Helvetica Light"/>
              </a:rPr>
              <a:t>. </a:t>
            </a:r>
            <a:r>
              <a:rPr lang="de-DE" sz="5400" b="0" dirty="0">
                <a:latin typeface="+mn-lt"/>
              </a:rPr>
              <a:t>Was ist eine Umweltrisikoanalyse (UWR)?</a:t>
            </a:r>
            <a:endParaRPr kumimoji="0" lang="de-DE" sz="5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5" name="Shape 35">
            <a:extLst>
              <a:ext uri="{FF2B5EF4-FFF2-40B4-BE49-F238E27FC236}">
                <a16:creationId xmlns:a16="http://schemas.microsoft.com/office/drawing/2014/main" id="{A47EC71D-17BF-37D6-446A-0829B4B170DB}"/>
              </a:ext>
            </a:extLst>
          </p:cNvPr>
          <p:cNvSpPr/>
          <p:nvPr/>
        </p:nvSpPr>
        <p:spPr>
          <a:xfrm>
            <a:off x="1508655" y="2452706"/>
            <a:ext cx="21802105" cy="10043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 algn="l" defTabSz="642937">
              <a:lnSpc>
                <a:spcPct val="200000"/>
              </a:lnSpc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2800" spc="56">
                <a:solidFill>
                  <a:srgbClr val="484848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de-DE" sz="3600" b="1" dirty="0">
                <a:latin typeface="+mj-lt"/>
              </a:rPr>
              <a:t>Definition:</a:t>
            </a:r>
          </a:p>
          <a:p>
            <a:pPr algn="l"/>
            <a:r>
              <a:rPr lang="de-DE" sz="3600" dirty="0"/>
              <a:t>Die </a:t>
            </a:r>
            <a:r>
              <a:rPr lang="de-DE" sz="3600" b="1" dirty="0"/>
              <a:t>Umweltrisikoanalyse (UWR)</a:t>
            </a:r>
            <a:r>
              <a:rPr lang="de-DE" sz="3600" dirty="0"/>
              <a:t> ist ein systematisches Verfahren zur: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3600" dirty="0"/>
              <a:t>Bewertung von Umwelt- und Compliance-Risiken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3600" dirty="0"/>
              <a:t>Identifikation von Schwachstellen und Verbesserungspotenzialen</a:t>
            </a:r>
          </a:p>
          <a:p>
            <a:pPr algn="l"/>
            <a:endParaRPr lang="de-DE" sz="3600" dirty="0"/>
          </a:p>
          <a:p>
            <a:pPr algn="l"/>
            <a:r>
              <a:rPr lang="de-DE" sz="3600" b="1" dirty="0"/>
              <a:t>Ziel: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3600" dirty="0"/>
              <a:t>Abgleich des Ist-Zustands mit gesetzlichen Soll-Vorgaben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3600" dirty="0"/>
              <a:t>Ableitung praktischer Maßnahmen zur Risikominderung</a:t>
            </a:r>
          </a:p>
          <a:p>
            <a:pPr algn="l"/>
            <a:endParaRPr lang="de-DE" sz="3600" dirty="0"/>
          </a:p>
          <a:p>
            <a:pPr algn="l"/>
            <a:r>
              <a:rPr lang="de-DE" sz="3600" b="1" dirty="0"/>
              <a:t>Nutzen:</a:t>
            </a:r>
            <a:br>
              <a:rPr lang="de-DE" sz="3600" dirty="0"/>
            </a:br>
            <a:r>
              <a:rPr lang="de-DE" sz="3600" dirty="0"/>
              <a:t>✔️ </a:t>
            </a:r>
            <a:r>
              <a:rPr lang="de-DE" sz="3600" b="1" dirty="0"/>
              <a:t>Rechtssicherheit:</a:t>
            </a:r>
            <a:r>
              <a:rPr lang="de-DE" sz="3600" dirty="0"/>
              <a:t> Sicherstellung der Einhaltung aller Vorschriften</a:t>
            </a:r>
            <a:br>
              <a:rPr lang="de-DE" sz="3600" dirty="0"/>
            </a:br>
            <a:r>
              <a:rPr lang="de-DE" sz="3600" dirty="0"/>
              <a:t>✔️ </a:t>
            </a:r>
            <a:r>
              <a:rPr lang="de-DE" sz="3600" b="1" dirty="0"/>
              <a:t>Risikominimierung:</a:t>
            </a:r>
            <a:r>
              <a:rPr lang="de-DE" sz="3600" dirty="0"/>
              <a:t> Vermeidung von Strafen und Schäden</a:t>
            </a:r>
            <a:br>
              <a:rPr lang="de-DE" sz="3600" dirty="0"/>
            </a:br>
            <a:r>
              <a:rPr lang="de-DE" sz="3600" dirty="0"/>
              <a:t>✔️ </a:t>
            </a:r>
            <a:r>
              <a:rPr lang="de-DE" sz="3600" b="1" dirty="0"/>
              <a:t>Effizienzsteigerung:</a:t>
            </a:r>
            <a:r>
              <a:rPr lang="de-DE" sz="3600" dirty="0"/>
              <a:t> Optimierung von Prozessen und Ressourcennutzung</a:t>
            </a:r>
            <a:br>
              <a:rPr lang="de-DE" sz="3600" dirty="0"/>
            </a:br>
            <a:r>
              <a:rPr lang="de-DE" sz="3600" dirty="0"/>
              <a:t>✔️ </a:t>
            </a:r>
            <a:r>
              <a:rPr lang="de-DE" sz="3600" b="1" dirty="0"/>
              <a:t>Nachhaltigkeit:</a:t>
            </a:r>
            <a:r>
              <a:rPr lang="de-DE" sz="3600" dirty="0"/>
              <a:t> Förderung eines umweltfreundlichen und zukunftsfähigen Unternehmens</a:t>
            </a:r>
          </a:p>
          <a:p>
            <a:pPr algn="l" defTabSz="642937">
              <a:lnSpc>
                <a:spcPct val="200000"/>
              </a:lnSpc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2800" spc="56">
                <a:solidFill>
                  <a:srgbClr val="484848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br>
              <a:rPr lang="de-DE" dirty="0">
                <a:latin typeface="+mj-lt"/>
              </a:rPr>
            </a:br>
            <a:endParaRPr dirty="0">
              <a:latin typeface="+mj-lt"/>
            </a:endParaRPr>
          </a:p>
        </p:txBody>
      </p:sp>
      <p:sp>
        <p:nvSpPr>
          <p:cNvPr id="36" name="Shape 36">
            <a:extLst>
              <a:ext uri="{FF2B5EF4-FFF2-40B4-BE49-F238E27FC236}">
                <a16:creationId xmlns:a16="http://schemas.microsoft.com/office/drawing/2014/main" id="{9FE62837-6E14-6EFD-CC9F-FEE31E7F9BAD}"/>
              </a:ext>
            </a:extLst>
          </p:cNvPr>
          <p:cNvSpPr/>
          <p:nvPr/>
        </p:nvSpPr>
        <p:spPr>
          <a:xfrm>
            <a:off x="0" y="12596231"/>
            <a:ext cx="24383999" cy="1119769"/>
          </a:xfrm>
          <a:prstGeom prst="rect">
            <a:avLst/>
          </a:prstGeom>
          <a:solidFill>
            <a:schemeClr val="accent2">
              <a:hueOff val="1595134"/>
              <a:satOff val="-50847"/>
              <a:lumOff val="-3508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7" name="logo-rz-invers.png">
            <a:extLst>
              <a:ext uri="{FF2B5EF4-FFF2-40B4-BE49-F238E27FC236}">
                <a16:creationId xmlns:a16="http://schemas.microsoft.com/office/drawing/2014/main" id="{ABF8A499-3C84-2F6C-DDCB-42AFC2A48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699" y="12741950"/>
            <a:ext cx="4146757" cy="83875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33">
            <a:extLst>
              <a:ext uri="{FF2B5EF4-FFF2-40B4-BE49-F238E27FC236}">
                <a16:creationId xmlns:a16="http://schemas.microsoft.com/office/drawing/2014/main" id="{6CF91356-56BE-19A5-B113-1944D3985EED}"/>
              </a:ext>
            </a:extLst>
          </p:cNvPr>
          <p:cNvSpPr/>
          <p:nvPr/>
        </p:nvSpPr>
        <p:spPr>
          <a:xfrm rot="16200000" flipH="1">
            <a:off x="22431510" y="-212308"/>
            <a:ext cx="1808601" cy="21878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95842">
              <a:alpha val="30000"/>
            </a:srgb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Shape 39">
            <a:extLst>
              <a:ext uri="{FF2B5EF4-FFF2-40B4-BE49-F238E27FC236}">
                <a16:creationId xmlns:a16="http://schemas.microsoft.com/office/drawing/2014/main" id="{988A3BA6-EA8D-700C-8754-9378F13CF6A9}"/>
              </a:ext>
            </a:extLst>
          </p:cNvPr>
          <p:cNvSpPr/>
          <p:nvPr/>
        </p:nvSpPr>
        <p:spPr>
          <a:xfrm>
            <a:off x="0" y="9700302"/>
            <a:ext cx="2857500" cy="28959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95842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9" name="Grafik 8" descr="Balkendiagramm mit Aufwärtstrend mit einfarbiger Füllung">
            <a:extLst>
              <a:ext uri="{FF2B5EF4-FFF2-40B4-BE49-F238E27FC236}">
                <a16:creationId xmlns:a16="http://schemas.microsoft.com/office/drawing/2014/main" id="{73B2BA68-38F5-173C-65B1-DB3CFED421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354540" y="7405352"/>
            <a:ext cx="2972873" cy="297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241827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D4BA02-6080-AD5F-9C3C-20679206C0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>
            <a:extLst>
              <a:ext uri="{FF2B5EF4-FFF2-40B4-BE49-F238E27FC236}">
                <a16:creationId xmlns:a16="http://schemas.microsoft.com/office/drawing/2014/main" id="{BD5FDC52-E1F0-458B-A311-A6AA95986DE5}"/>
              </a:ext>
            </a:extLst>
          </p:cNvPr>
          <p:cNvSpPr/>
          <p:nvPr/>
        </p:nvSpPr>
        <p:spPr>
          <a:xfrm rot="10800000" flipH="1">
            <a:off x="-12700" y="0"/>
            <a:ext cx="1785938" cy="1785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95842">
              <a:alpha val="30000"/>
            </a:srgb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" name="Shape 34">
            <a:extLst>
              <a:ext uri="{FF2B5EF4-FFF2-40B4-BE49-F238E27FC236}">
                <a16:creationId xmlns:a16="http://schemas.microsoft.com/office/drawing/2014/main" id="{1BD4BA2E-721B-F90C-2E93-088EFC76C410}"/>
              </a:ext>
            </a:extLst>
          </p:cNvPr>
          <p:cNvSpPr/>
          <p:nvPr/>
        </p:nvSpPr>
        <p:spPr>
          <a:xfrm>
            <a:off x="1390113" y="956392"/>
            <a:ext cx="15553436" cy="975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>
              <a:defRPr b="1" spc="229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de-DE" sz="5400" b="0" spc="0" dirty="0">
                <a:latin typeface="+mj-lt"/>
                <a:ea typeface="+mn-ea"/>
                <a:cs typeface="+mn-cs"/>
                <a:sym typeface="Helvetica Light"/>
              </a:rPr>
              <a:t>3</a:t>
            </a:r>
            <a:r>
              <a:rPr kumimoji="0" lang="de-DE" sz="5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Helvetica Light"/>
              </a:rPr>
              <a:t>. </a:t>
            </a:r>
            <a:r>
              <a:rPr lang="de-DE" sz="5400" b="0" dirty="0">
                <a:latin typeface="+mn-lt"/>
              </a:rPr>
              <a:t>Unsere Vorgehensweise</a:t>
            </a:r>
            <a:endParaRPr kumimoji="0" lang="de-DE" sz="5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5" name="Shape 35">
            <a:extLst>
              <a:ext uri="{FF2B5EF4-FFF2-40B4-BE49-F238E27FC236}">
                <a16:creationId xmlns:a16="http://schemas.microsoft.com/office/drawing/2014/main" id="{6AFB39B4-990F-D24C-9481-B11E4992B5CB}"/>
              </a:ext>
            </a:extLst>
          </p:cNvPr>
          <p:cNvSpPr/>
          <p:nvPr/>
        </p:nvSpPr>
        <p:spPr>
          <a:xfrm>
            <a:off x="1508655" y="2452706"/>
            <a:ext cx="21802105" cy="10043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 algn="l"/>
            <a:r>
              <a:rPr lang="de-DE" sz="3600" b="1" dirty="0"/>
              <a:t>1️⃣ Bestandsaufnahme:</a:t>
            </a:r>
            <a:endParaRPr lang="de-DE" sz="3600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3600" dirty="0"/>
              <a:t>Analyse Ihrer aktuellen Umweltmanagement-Praktiken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3600" dirty="0"/>
              <a:t>Erfassung aller relevanten Daten und Prozesse</a:t>
            </a:r>
          </a:p>
          <a:p>
            <a:pPr algn="l"/>
            <a:endParaRPr lang="de-DE" sz="3600" dirty="0"/>
          </a:p>
          <a:p>
            <a:pPr algn="l"/>
            <a:r>
              <a:rPr lang="de-DE" sz="3600" b="1" dirty="0"/>
              <a:t>2️⃣ Soll-Ist-Vergleich:</a:t>
            </a:r>
            <a:endParaRPr lang="de-DE" sz="3600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3600" dirty="0"/>
              <a:t>Abgleich mit geltenden Vorschriften (z. B. Immissionsschutz, Energierecht)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3600" dirty="0"/>
              <a:t>Identifikation von Abweichungen und Risiken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de-DE" sz="3600" dirty="0"/>
          </a:p>
          <a:p>
            <a:pPr algn="l"/>
            <a:r>
              <a:rPr lang="de-DE" sz="3600" b="1" dirty="0"/>
              <a:t>3️⃣ Visuelle Darstellung:</a:t>
            </a:r>
            <a:endParaRPr lang="de-DE" sz="3600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3600" b="1" dirty="0" err="1"/>
              <a:t>Heatmaps</a:t>
            </a:r>
            <a:r>
              <a:rPr lang="de-DE" sz="3600" dirty="0"/>
              <a:t>, Diagramme und Risiko-Matrizen für Transparenz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3600" dirty="0"/>
              <a:t>Ergebnisse auf einen Blick verständlich und </a:t>
            </a:r>
            <a:r>
              <a:rPr lang="de-DE" sz="3600" dirty="0" err="1"/>
              <a:t>priorisierbar</a:t>
            </a:r>
            <a:endParaRPr lang="de-DE" sz="3600" dirty="0"/>
          </a:p>
          <a:p>
            <a:pPr algn="l">
              <a:buFont typeface="Arial" panose="020B0604020202020204" pitchFamily="34" charset="0"/>
              <a:buChar char="•"/>
            </a:pPr>
            <a:endParaRPr lang="de-DE" sz="3600" dirty="0"/>
          </a:p>
          <a:p>
            <a:pPr algn="l"/>
            <a:r>
              <a:rPr lang="de-DE" sz="3600" b="1" dirty="0"/>
              <a:t>4️⃣ Maßnahmenplanung:</a:t>
            </a:r>
            <a:endParaRPr lang="de-DE" sz="3600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3600" dirty="0"/>
              <a:t>Entwicklung eines individuellen Aktionsplans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3600" dirty="0"/>
              <a:t>Priorisierung der Schritte nach Risiko und Aufwand</a:t>
            </a:r>
          </a:p>
          <a:p>
            <a:pPr algn="l" defTabSz="642937">
              <a:lnSpc>
                <a:spcPct val="200000"/>
              </a:lnSpc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2800" spc="56">
                <a:solidFill>
                  <a:srgbClr val="484848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br>
              <a:rPr lang="de-DE" dirty="0">
                <a:latin typeface="+mj-lt"/>
              </a:rPr>
            </a:br>
            <a:endParaRPr dirty="0">
              <a:latin typeface="+mj-lt"/>
            </a:endParaRPr>
          </a:p>
        </p:txBody>
      </p:sp>
      <p:sp>
        <p:nvSpPr>
          <p:cNvPr id="36" name="Shape 36">
            <a:extLst>
              <a:ext uri="{FF2B5EF4-FFF2-40B4-BE49-F238E27FC236}">
                <a16:creationId xmlns:a16="http://schemas.microsoft.com/office/drawing/2014/main" id="{36225FEC-05A4-5964-DF1B-ADCD5D6F7734}"/>
              </a:ext>
            </a:extLst>
          </p:cNvPr>
          <p:cNvSpPr/>
          <p:nvPr/>
        </p:nvSpPr>
        <p:spPr>
          <a:xfrm>
            <a:off x="0" y="12596231"/>
            <a:ext cx="24383999" cy="1119769"/>
          </a:xfrm>
          <a:prstGeom prst="rect">
            <a:avLst/>
          </a:prstGeom>
          <a:solidFill>
            <a:schemeClr val="accent2">
              <a:hueOff val="1595134"/>
              <a:satOff val="-50847"/>
              <a:lumOff val="-3508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7" name="logo-rz-invers.png">
            <a:extLst>
              <a:ext uri="{FF2B5EF4-FFF2-40B4-BE49-F238E27FC236}">
                <a16:creationId xmlns:a16="http://schemas.microsoft.com/office/drawing/2014/main" id="{BDCC88A7-F5FA-23DF-A094-D94C86B0B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699" y="12741950"/>
            <a:ext cx="4146757" cy="83875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33">
            <a:extLst>
              <a:ext uri="{FF2B5EF4-FFF2-40B4-BE49-F238E27FC236}">
                <a16:creationId xmlns:a16="http://schemas.microsoft.com/office/drawing/2014/main" id="{5AF4EE54-E0FC-719F-35A1-6F64A85AADBC}"/>
              </a:ext>
            </a:extLst>
          </p:cNvPr>
          <p:cNvSpPr/>
          <p:nvPr/>
        </p:nvSpPr>
        <p:spPr>
          <a:xfrm rot="16200000" flipH="1">
            <a:off x="22431510" y="-212308"/>
            <a:ext cx="1808601" cy="21878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95842">
              <a:alpha val="30000"/>
            </a:srgb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Shape 39">
            <a:extLst>
              <a:ext uri="{FF2B5EF4-FFF2-40B4-BE49-F238E27FC236}">
                <a16:creationId xmlns:a16="http://schemas.microsoft.com/office/drawing/2014/main" id="{6CAB7BA3-980E-CCFB-11AD-EE8562DA3378}"/>
              </a:ext>
            </a:extLst>
          </p:cNvPr>
          <p:cNvSpPr/>
          <p:nvPr/>
        </p:nvSpPr>
        <p:spPr>
          <a:xfrm>
            <a:off x="0" y="9700302"/>
            <a:ext cx="2857500" cy="28959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95842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" name="Grafik 2" descr="Prüfliste mit einfarbiger Füllung">
            <a:extLst>
              <a:ext uri="{FF2B5EF4-FFF2-40B4-BE49-F238E27FC236}">
                <a16:creationId xmlns:a16="http://schemas.microsoft.com/office/drawing/2014/main" id="{E0C59CE2-8E57-1267-45E6-EFCAE6DA63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706044" y="5664012"/>
            <a:ext cx="5767590" cy="5767590"/>
          </a:xfrm>
          <a:prstGeom prst="rect">
            <a:avLst/>
          </a:prstGeom>
        </p:spPr>
      </p:pic>
      <p:pic>
        <p:nvPicPr>
          <p:cNvPr id="4" name="Grafik 3" descr="Lupe mit einfarbiger Füllung">
            <a:extLst>
              <a:ext uri="{FF2B5EF4-FFF2-40B4-BE49-F238E27FC236}">
                <a16:creationId xmlns:a16="http://schemas.microsoft.com/office/drawing/2014/main" id="{16C23D9D-3C72-A4FF-7B6F-148AE88E21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895673" y="6187148"/>
            <a:ext cx="2607493" cy="260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075783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16222D-BED8-790A-1954-47A34E4FC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>
            <a:extLst>
              <a:ext uri="{FF2B5EF4-FFF2-40B4-BE49-F238E27FC236}">
                <a16:creationId xmlns:a16="http://schemas.microsoft.com/office/drawing/2014/main" id="{1B931CB0-8706-753B-EDBA-512F38F57C74}"/>
              </a:ext>
            </a:extLst>
          </p:cNvPr>
          <p:cNvSpPr/>
          <p:nvPr/>
        </p:nvSpPr>
        <p:spPr>
          <a:xfrm rot="10800000" flipH="1">
            <a:off x="-12700" y="0"/>
            <a:ext cx="1785938" cy="1785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95842">
              <a:alpha val="30000"/>
            </a:srgb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" name="Shape 34">
            <a:extLst>
              <a:ext uri="{FF2B5EF4-FFF2-40B4-BE49-F238E27FC236}">
                <a16:creationId xmlns:a16="http://schemas.microsoft.com/office/drawing/2014/main" id="{A11D5376-8B1D-25EC-4438-02798DF5DD0A}"/>
              </a:ext>
            </a:extLst>
          </p:cNvPr>
          <p:cNvSpPr/>
          <p:nvPr/>
        </p:nvSpPr>
        <p:spPr>
          <a:xfrm>
            <a:off x="1390113" y="956392"/>
            <a:ext cx="15553436" cy="975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>
              <a:defRPr b="1" spc="229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de-DE" sz="5400" b="0" spc="0" dirty="0">
                <a:latin typeface="+mj-lt"/>
                <a:ea typeface="+mn-ea"/>
                <a:cs typeface="+mn-cs"/>
                <a:sym typeface="Helvetica Light"/>
              </a:rPr>
              <a:t>3</a:t>
            </a:r>
            <a:r>
              <a:rPr kumimoji="0" lang="de-DE" sz="5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Helvetica Light"/>
              </a:rPr>
              <a:t>. Beispiele/Auszüge</a:t>
            </a:r>
            <a:endParaRPr kumimoji="0" lang="de-DE" sz="5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5" name="Shape 35">
            <a:extLst>
              <a:ext uri="{FF2B5EF4-FFF2-40B4-BE49-F238E27FC236}">
                <a16:creationId xmlns:a16="http://schemas.microsoft.com/office/drawing/2014/main" id="{495B5013-E29C-44F6-4434-BDB68FACB287}"/>
              </a:ext>
            </a:extLst>
          </p:cNvPr>
          <p:cNvSpPr/>
          <p:nvPr/>
        </p:nvSpPr>
        <p:spPr>
          <a:xfrm>
            <a:off x="1508655" y="2452706"/>
            <a:ext cx="21802105" cy="1733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 algn="l" defTabSz="642937">
              <a:lnSpc>
                <a:spcPct val="200000"/>
              </a:lnSpc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2800" spc="56">
                <a:solidFill>
                  <a:srgbClr val="484848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br>
              <a:rPr lang="de-DE" dirty="0">
                <a:latin typeface="+mj-lt"/>
              </a:rPr>
            </a:br>
            <a:endParaRPr dirty="0">
              <a:latin typeface="+mj-lt"/>
            </a:endParaRPr>
          </a:p>
        </p:txBody>
      </p:sp>
      <p:sp>
        <p:nvSpPr>
          <p:cNvPr id="36" name="Shape 36">
            <a:extLst>
              <a:ext uri="{FF2B5EF4-FFF2-40B4-BE49-F238E27FC236}">
                <a16:creationId xmlns:a16="http://schemas.microsoft.com/office/drawing/2014/main" id="{DE01BBB3-DB5B-C753-BF7F-511BA6E931FA}"/>
              </a:ext>
            </a:extLst>
          </p:cNvPr>
          <p:cNvSpPr/>
          <p:nvPr/>
        </p:nvSpPr>
        <p:spPr>
          <a:xfrm>
            <a:off x="0" y="12596231"/>
            <a:ext cx="24383999" cy="1119769"/>
          </a:xfrm>
          <a:prstGeom prst="rect">
            <a:avLst/>
          </a:prstGeom>
          <a:solidFill>
            <a:schemeClr val="accent2">
              <a:hueOff val="1595134"/>
              <a:satOff val="-50847"/>
              <a:lumOff val="-3508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7" name="logo-rz-invers.png">
            <a:extLst>
              <a:ext uri="{FF2B5EF4-FFF2-40B4-BE49-F238E27FC236}">
                <a16:creationId xmlns:a16="http://schemas.microsoft.com/office/drawing/2014/main" id="{D8EE9FD0-293A-A0C1-40B5-65A3C8783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699" y="12741950"/>
            <a:ext cx="4146757" cy="83875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33">
            <a:extLst>
              <a:ext uri="{FF2B5EF4-FFF2-40B4-BE49-F238E27FC236}">
                <a16:creationId xmlns:a16="http://schemas.microsoft.com/office/drawing/2014/main" id="{01D68E26-24B4-1F1B-EF1E-765EBA15A770}"/>
              </a:ext>
            </a:extLst>
          </p:cNvPr>
          <p:cNvSpPr/>
          <p:nvPr/>
        </p:nvSpPr>
        <p:spPr>
          <a:xfrm rot="16200000" flipH="1">
            <a:off x="22431510" y="-212308"/>
            <a:ext cx="1808601" cy="21878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95842">
              <a:alpha val="30000"/>
            </a:srgb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Shape 39">
            <a:extLst>
              <a:ext uri="{FF2B5EF4-FFF2-40B4-BE49-F238E27FC236}">
                <a16:creationId xmlns:a16="http://schemas.microsoft.com/office/drawing/2014/main" id="{788C777B-EB7F-546A-9255-134640D54947}"/>
              </a:ext>
            </a:extLst>
          </p:cNvPr>
          <p:cNvSpPr/>
          <p:nvPr/>
        </p:nvSpPr>
        <p:spPr>
          <a:xfrm>
            <a:off x="0" y="9700302"/>
            <a:ext cx="2857500" cy="28959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95842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5E60B8F-A973-0B6F-8771-4E5E0C836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8879" y="5846419"/>
            <a:ext cx="8522327" cy="609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4E449026-E9FA-EF43-D3F3-B0C8E71B1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4151" y="1973400"/>
            <a:ext cx="8782317" cy="308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96D68BB2-A013-3CF9-E134-86A9C60D9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68" y="2524354"/>
            <a:ext cx="11233517" cy="694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755341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A4653E-2AB9-BFB3-72E9-88EEA10A28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>
            <a:extLst>
              <a:ext uri="{FF2B5EF4-FFF2-40B4-BE49-F238E27FC236}">
                <a16:creationId xmlns:a16="http://schemas.microsoft.com/office/drawing/2014/main" id="{A5966012-604D-268B-6C05-9966CAC5C355}"/>
              </a:ext>
            </a:extLst>
          </p:cNvPr>
          <p:cNvSpPr/>
          <p:nvPr/>
        </p:nvSpPr>
        <p:spPr>
          <a:xfrm rot="10800000" flipH="1">
            <a:off x="-12700" y="0"/>
            <a:ext cx="1785938" cy="1785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95842">
              <a:alpha val="30000"/>
            </a:srgb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" name="Shape 34">
            <a:extLst>
              <a:ext uri="{FF2B5EF4-FFF2-40B4-BE49-F238E27FC236}">
                <a16:creationId xmlns:a16="http://schemas.microsoft.com/office/drawing/2014/main" id="{28736458-1E80-C0B1-638D-62424DC87F89}"/>
              </a:ext>
            </a:extLst>
          </p:cNvPr>
          <p:cNvSpPr/>
          <p:nvPr/>
        </p:nvSpPr>
        <p:spPr>
          <a:xfrm>
            <a:off x="1390113" y="956392"/>
            <a:ext cx="15553436" cy="975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>
              <a:defRPr b="1" spc="229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de-DE" sz="5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Helvetica Light"/>
              </a:rPr>
              <a:t>4. </a:t>
            </a:r>
            <a:r>
              <a:rPr lang="de-DE" sz="5400" b="0" dirty="0">
                <a:latin typeface="+mn-lt"/>
              </a:rPr>
              <a:t>Abgedeckte Rechtsbereiche</a:t>
            </a:r>
            <a:endParaRPr kumimoji="0" lang="de-DE" sz="5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5" name="Shape 35">
            <a:extLst>
              <a:ext uri="{FF2B5EF4-FFF2-40B4-BE49-F238E27FC236}">
                <a16:creationId xmlns:a16="http://schemas.microsoft.com/office/drawing/2014/main" id="{DA88BAC1-B42D-7B9B-45C7-172A281D600B}"/>
              </a:ext>
            </a:extLst>
          </p:cNvPr>
          <p:cNvSpPr/>
          <p:nvPr/>
        </p:nvSpPr>
        <p:spPr>
          <a:xfrm>
            <a:off x="1508655" y="2452706"/>
            <a:ext cx="21802105" cy="8935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 algn="l"/>
            <a:r>
              <a:rPr lang="de-DE" sz="3600" b="1" dirty="0"/>
              <a:t>Unsere Umweltrisikoanalyse deckt alle relevanten Bereiche ab:</a:t>
            </a:r>
          </a:p>
          <a:p>
            <a:pPr algn="l"/>
            <a:endParaRPr lang="de-DE" sz="3600" dirty="0"/>
          </a:p>
          <a:p>
            <a:pPr algn="l"/>
            <a:r>
              <a:rPr lang="de-DE" sz="3600" dirty="0"/>
              <a:t>🌿 </a:t>
            </a:r>
            <a:r>
              <a:rPr lang="de-DE" sz="3600" b="1" dirty="0"/>
              <a:t>Umwelthaftung:</a:t>
            </a:r>
            <a:r>
              <a:rPr lang="de-DE" sz="3600" dirty="0"/>
              <a:t> Vermeidung von Schadensersatzforderungen</a:t>
            </a:r>
          </a:p>
          <a:p>
            <a:pPr algn="l"/>
            <a:r>
              <a:rPr lang="de-DE" sz="3600" dirty="0"/>
              <a:t>🌫️ </a:t>
            </a:r>
            <a:r>
              <a:rPr lang="de-DE" sz="3600" b="1" dirty="0"/>
              <a:t>Immissionsschutz:</a:t>
            </a:r>
            <a:r>
              <a:rPr lang="de-DE" sz="3600" dirty="0"/>
              <a:t> Einhaltung von Grenzwerten und Schutz vor Bußgeldern</a:t>
            </a:r>
          </a:p>
          <a:p>
            <a:pPr algn="l"/>
            <a:r>
              <a:rPr lang="de-DE" sz="3600" dirty="0"/>
              <a:t>💼 </a:t>
            </a:r>
            <a:r>
              <a:rPr lang="de-DE" sz="3600" b="1" dirty="0"/>
              <a:t>Emissionshandel:</a:t>
            </a:r>
            <a:r>
              <a:rPr lang="de-DE" sz="3600" dirty="0"/>
              <a:t> Effiziente Nutzung und Verwaltung von Zertifikaten</a:t>
            </a:r>
          </a:p>
          <a:p>
            <a:pPr algn="l"/>
            <a:r>
              <a:rPr lang="de-DE" sz="3600" dirty="0"/>
              <a:t>🚚 </a:t>
            </a:r>
            <a:r>
              <a:rPr lang="de-DE" sz="3600" b="1" dirty="0"/>
              <a:t>Gefahrgut:</a:t>
            </a:r>
            <a:r>
              <a:rPr lang="de-DE" sz="3600" dirty="0"/>
              <a:t> Sicherer Transport und Lagerung von gefährlichen Stoffen</a:t>
            </a:r>
          </a:p>
          <a:p>
            <a:pPr algn="l"/>
            <a:r>
              <a:rPr lang="de-DE" sz="3600" dirty="0"/>
              <a:t>⚗️ </a:t>
            </a:r>
            <a:r>
              <a:rPr lang="de-DE" sz="3600" b="1" dirty="0"/>
              <a:t>Gefahrstoffe:</a:t>
            </a:r>
            <a:r>
              <a:rPr lang="de-DE" sz="3600" dirty="0"/>
              <a:t> Konforme Handhabung und Lagerung</a:t>
            </a:r>
          </a:p>
          <a:p>
            <a:pPr algn="l"/>
            <a:r>
              <a:rPr lang="de-DE" sz="3600" dirty="0"/>
              <a:t>🛠️ </a:t>
            </a:r>
            <a:r>
              <a:rPr lang="de-DE" sz="3600" b="1" dirty="0"/>
              <a:t>Arbeitssicherheit:</a:t>
            </a:r>
            <a:r>
              <a:rPr lang="de-DE" sz="3600" dirty="0"/>
              <a:t> Schutz Ihrer Mitarbeitenden am Arbeitsplatz</a:t>
            </a:r>
          </a:p>
          <a:p>
            <a:pPr algn="l"/>
            <a:r>
              <a:rPr lang="de-DE" sz="3600" dirty="0"/>
              <a:t>🔥 </a:t>
            </a:r>
            <a:r>
              <a:rPr lang="de-DE" sz="3600" b="1" dirty="0"/>
              <a:t>Brandschutz:</a:t>
            </a:r>
            <a:r>
              <a:rPr lang="de-DE" sz="3600" dirty="0"/>
              <a:t> Prävention und Minimierung von Brandrisiken</a:t>
            </a:r>
          </a:p>
          <a:p>
            <a:pPr algn="l"/>
            <a:r>
              <a:rPr lang="de-DE" sz="3600" dirty="0"/>
              <a:t>♻️ </a:t>
            </a:r>
            <a:r>
              <a:rPr lang="de-DE" sz="3600" b="1" dirty="0"/>
              <a:t>Abfallmanagement:</a:t>
            </a:r>
            <a:r>
              <a:rPr lang="de-DE" sz="3600" dirty="0"/>
              <a:t> Effiziente Entsorgung und Recycling</a:t>
            </a:r>
          </a:p>
          <a:p>
            <a:pPr algn="l"/>
            <a:r>
              <a:rPr lang="de-DE" sz="3600" dirty="0"/>
              <a:t>💧 </a:t>
            </a:r>
            <a:r>
              <a:rPr lang="de-DE" sz="3600" b="1" dirty="0"/>
              <a:t>Gewässerschutz:</a:t>
            </a:r>
            <a:r>
              <a:rPr lang="de-DE" sz="3600" dirty="0"/>
              <a:t> Schutz vor Verschmutzungen und Einhaltung der Vorschriften</a:t>
            </a:r>
          </a:p>
          <a:p>
            <a:pPr algn="l"/>
            <a:r>
              <a:rPr lang="de-DE" sz="3600" dirty="0"/>
              <a:t>☢️ </a:t>
            </a:r>
            <a:r>
              <a:rPr lang="de-DE" sz="3600" b="1" dirty="0"/>
              <a:t>Strahlenschutz:</a:t>
            </a:r>
            <a:r>
              <a:rPr lang="de-DE" sz="3600" dirty="0"/>
              <a:t> Umgang mit strahlenemittierenden Materialien</a:t>
            </a:r>
          </a:p>
          <a:p>
            <a:pPr algn="l"/>
            <a:r>
              <a:rPr lang="de-DE" sz="3600" dirty="0"/>
              <a:t>⚡ </a:t>
            </a:r>
            <a:r>
              <a:rPr lang="de-DE" sz="3600" b="1" dirty="0"/>
              <a:t>Energierecht:</a:t>
            </a:r>
            <a:r>
              <a:rPr lang="de-DE" sz="3600" dirty="0"/>
              <a:t> Optimierung und Compliance im Energieverbrauch</a:t>
            </a:r>
          </a:p>
          <a:p>
            <a:pPr algn="l" defTabSz="642937">
              <a:lnSpc>
                <a:spcPct val="200000"/>
              </a:lnSpc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2800" spc="56">
                <a:solidFill>
                  <a:srgbClr val="484848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br>
              <a:rPr lang="de-DE" dirty="0">
                <a:latin typeface="+mj-lt"/>
              </a:rPr>
            </a:br>
            <a:endParaRPr dirty="0">
              <a:latin typeface="+mj-lt"/>
            </a:endParaRPr>
          </a:p>
        </p:txBody>
      </p:sp>
      <p:sp>
        <p:nvSpPr>
          <p:cNvPr id="36" name="Shape 36">
            <a:extLst>
              <a:ext uri="{FF2B5EF4-FFF2-40B4-BE49-F238E27FC236}">
                <a16:creationId xmlns:a16="http://schemas.microsoft.com/office/drawing/2014/main" id="{E3D3B4B7-8414-EFE1-DA1D-9FD2AC21C271}"/>
              </a:ext>
            </a:extLst>
          </p:cNvPr>
          <p:cNvSpPr/>
          <p:nvPr/>
        </p:nvSpPr>
        <p:spPr>
          <a:xfrm>
            <a:off x="0" y="12596231"/>
            <a:ext cx="24383999" cy="1119769"/>
          </a:xfrm>
          <a:prstGeom prst="rect">
            <a:avLst/>
          </a:prstGeom>
          <a:solidFill>
            <a:schemeClr val="accent2">
              <a:hueOff val="1595134"/>
              <a:satOff val="-50847"/>
              <a:lumOff val="-3508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7" name="logo-rz-invers.png">
            <a:extLst>
              <a:ext uri="{FF2B5EF4-FFF2-40B4-BE49-F238E27FC236}">
                <a16:creationId xmlns:a16="http://schemas.microsoft.com/office/drawing/2014/main" id="{3F353281-91A7-AD4B-FDE7-9F6414ECD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699" y="12741950"/>
            <a:ext cx="4146757" cy="83875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33">
            <a:extLst>
              <a:ext uri="{FF2B5EF4-FFF2-40B4-BE49-F238E27FC236}">
                <a16:creationId xmlns:a16="http://schemas.microsoft.com/office/drawing/2014/main" id="{EC436D3F-0C1D-E8C7-EAB7-F499661C7E0F}"/>
              </a:ext>
            </a:extLst>
          </p:cNvPr>
          <p:cNvSpPr/>
          <p:nvPr/>
        </p:nvSpPr>
        <p:spPr>
          <a:xfrm rot="16200000" flipH="1">
            <a:off x="22431510" y="-212308"/>
            <a:ext cx="1808601" cy="21878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95842">
              <a:alpha val="30000"/>
            </a:srgb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Shape 39">
            <a:extLst>
              <a:ext uri="{FF2B5EF4-FFF2-40B4-BE49-F238E27FC236}">
                <a16:creationId xmlns:a16="http://schemas.microsoft.com/office/drawing/2014/main" id="{859D541E-9E6C-0228-F52D-DE6DC872675C}"/>
              </a:ext>
            </a:extLst>
          </p:cNvPr>
          <p:cNvSpPr/>
          <p:nvPr/>
        </p:nvSpPr>
        <p:spPr>
          <a:xfrm>
            <a:off x="0" y="9700302"/>
            <a:ext cx="2857500" cy="28959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95842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6702649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D1C576-F0A3-D5B3-0C52-5856BB07E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>
            <a:extLst>
              <a:ext uri="{FF2B5EF4-FFF2-40B4-BE49-F238E27FC236}">
                <a16:creationId xmlns:a16="http://schemas.microsoft.com/office/drawing/2014/main" id="{A6EE86D3-94D5-89C3-824B-EFA27870F222}"/>
              </a:ext>
            </a:extLst>
          </p:cNvPr>
          <p:cNvSpPr/>
          <p:nvPr/>
        </p:nvSpPr>
        <p:spPr>
          <a:xfrm rot="10800000" flipH="1">
            <a:off x="-12700" y="0"/>
            <a:ext cx="1785938" cy="1785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95842">
              <a:alpha val="30000"/>
            </a:srgb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" name="Shape 34">
            <a:extLst>
              <a:ext uri="{FF2B5EF4-FFF2-40B4-BE49-F238E27FC236}">
                <a16:creationId xmlns:a16="http://schemas.microsoft.com/office/drawing/2014/main" id="{DA0244F9-C94B-80D0-2EF5-A19396D47E6A}"/>
              </a:ext>
            </a:extLst>
          </p:cNvPr>
          <p:cNvSpPr/>
          <p:nvPr/>
        </p:nvSpPr>
        <p:spPr>
          <a:xfrm>
            <a:off x="1390113" y="956392"/>
            <a:ext cx="15553436" cy="975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>
              <a:defRPr b="1" spc="229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de-DE" sz="5400" b="0" spc="0" dirty="0">
                <a:latin typeface="+mj-lt"/>
                <a:ea typeface="+mn-ea"/>
                <a:cs typeface="+mn-cs"/>
                <a:sym typeface="Helvetica Light"/>
              </a:rPr>
              <a:t>5</a:t>
            </a:r>
            <a:r>
              <a:rPr kumimoji="0" lang="de-DE" sz="5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Helvetica Light"/>
              </a:rPr>
              <a:t>. </a:t>
            </a:r>
            <a:r>
              <a:rPr lang="de-DE" sz="5400" b="0" dirty="0">
                <a:latin typeface="+mn-lt"/>
              </a:rPr>
              <a:t>Ihre Vorteile</a:t>
            </a:r>
            <a:endParaRPr kumimoji="0" lang="de-DE" sz="5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5" name="Shape 35">
            <a:extLst>
              <a:ext uri="{FF2B5EF4-FFF2-40B4-BE49-F238E27FC236}">
                <a16:creationId xmlns:a16="http://schemas.microsoft.com/office/drawing/2014/main" id="{56A09BAC-D314-5C57-86EB-DA3CFD90242C}"/>
              </a:ext>
            </a:extLst>
          </p:cNvPr>
          <p:cNvSpPr/>
          <p:nvPr/>
        </p:nvSpPr>
        <p:spPr>
          <a:xfrm>
            <a:off x="1533705" y="1819532"/>
            <a:ext cx="21802105" cy="10597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 algn="l"/>
            <a:endParaRPr lang="de-DE" sz="3600" dirty="0"/>
          </a:p>
          <a:p>
            <a:pPr algn="l"/>
            <a:r>
              <a:rPr lang="de-DE" sz="3600" dirty="0"/>
              <a:t>✔️ </a:t>
            </a:r>
            <a:r>
              <a:rPr lang="de-DE" sz="3600" b="1" dirty="0"/>
              <a:t>Rechtssicherheit:</a:t>
            </a:r>
            <a:endParaRPr lang="de-DE" sz="3600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3600" dirty="0"/>
              <a:t> Vermeidung von Strafen, Bußgeldern und rechtlichen Fallstricken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3600" dirty="0"/>
              <a:t> Sicherstellung der Einhaltung aller relevanten Vorschriften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de-DE" sz="3600" dirty="0"/>
          </a:p>
          <a:p>
            <a:pPr algn="l"/>
            <a:r>
              <a:rPr lang="de-DE" sz="3600" dirty="0"/>
              <a:t>✔️ </a:t>
            </a:r>
            <a:r>
              <a:rPr lang="de-DE" sz="3600" b="1" dirty="0"/>
              <a:t>Risikoprävention:</a:t>
            </a:r>
            <a:endParaRPr lang="de-DE" sz="3600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3600" dirty="0"/>
              <a:t> Frühzeitige Erkennung und Bewertung von Risiken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3600" dirty="0"/>
              <a:t> Schutz vor unerwarteten Kosten durch rechtliche oder betriebliche Probleme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de-DE" sz="3600" dirty="0"/>
          </a:p>
          <a:p>
            <a:pPr algn="l"/>
            <a:r>
              <a:rPr lang="de-DE" sz="3600" dirty="0"/>
              <a:t>✔️ </a:t>
            </a:r>
            <a:r>
              <a:rPr lang="de-DE" sz="3600" b="1" dirty="0"/>
              <a:t>Effizienzsteigerung:</a:t>
            </a:r>
            <a:endParaRPr lang="de-DE" sz="3600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3600" dirty="0"/>
              <a:t> Optimierung von Prozessen und Ressourcennutzung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3600" dirty="0"/>
              <a:t> Senkung von Betriebskosten durch nachhaltige Maßnahmen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de-DE" sz="3600" dirty="0"/>
          </a:p>
          <a:p>
            <a:pPr algn="l"/>
            <a:r>
              <a:rPr lang="de-DE" sz="3600" dirty="0"/>
              <a:t>✔️ </a:t>
            </a:r>
            <a:r>
              <a:rPr lang="de-DE" sz="3600" b="1" dirty="0"/>
              <a:t>Nachhaltigkeit &amp; Image:</a:t>
            </a:r>
            <a:endParaRPr lang="de-DE" sz="3600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3600" dirty="0"/>
              <a:t> Stärkung Ihres Unternehmensimages bei Kunden, Partnern und der Öffentlichkeit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3600" dirty="0"/>
              <a:t> Beitrag zu Umwelt- und Klimaschutz</a:t>
            </a:r>
          </a:p>
          <a:p>
            <a:pPr algn="l" defTabSz="642937">
              <a:lnSpc>
                <a:spcPct val="200000"/>
              </a:lnSpc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2800" spc="56">
                <a:solidFill>
                  <a:srgbClr val="484848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br>
              <a:rPr lang="de-DE" dirty="0">
                <a:latin typeface="+mj-lt"/>
              </a:rPr>
            </a:br>
            <a:endParaRPr dirty="0">
              <a:latin typeface="+mj-lt"/>
            </a:endParaRPr>
          </a:p>
        </p:txBody>
      </p:sp>
      <p:sp>
        <p:nvSpPr>
          <p:cNvPr id="36" name="Shape 36">
            <a:extLst>
              <a:ext uri="{FF2B5EF4-FFF2-40B4-BE49-F238E27FC236}">
                <a16:creationId xmlns:a16="http://schemas.microsoft.com/office/drawing/2014/main" id="{5108E245-A486-3922-624E-CE8E336ECAC3}"/>
              </a:ext>
            </a:extLst>
          </p:cNvPr>
          <p:cNvSpPr/>
          <p:nvPr/>
        </p:nvSpPr>
        <p:spPr>
          <a:xfrm>
            <a:off x="0" y="12596231"/>
            <a:ext cx="24383999" cy="1119769"/>
          </a:xfrm>
          <a:prstGeom prst="rect">
            <a:avLst/>
          </a:prstGeom>
          <a:solidFill>
            <a:schemeClr val="accent2">
              <a:hueOff val="1595134"/>
              <a:satOff val="-50847"/>
              <a:lumOff val="-3508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7" name="logo-rz-invers.png">
            <a:extLst>
              <a:ext uri="{FF2B5EF4-FFF2-40B4-BE49-F238E27FC236}">
                <a16:creationId xmlns:a16="http://schemas.microsoft.com/office/drawing/2014/main" id="{C3443C2D-DA2F-7F23-AAB3-57BC8A7DD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699" y="12741950"/>
            <a:ext cx="4146757" cy="83875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33">
            <a:extLst>
              <a:ext uri="{FF2B5EF4-FFF2-40B4-BE49-F238E27FC236}">
                <a16:creationId xmlns:a16="http://schemas.microsoft.com/office/drawing/2014/main" id="{0F6095B2-DADE-126C-BED3-04ED1CEC86AE}"/>
              </a:ext>
            </a:extLst>
          </p:cNvPr>
          <p:cNvSpPr/>
          <p:nvPr/>
        </p:nvSpPr>
        <p:spPr>
          <a:xfrm rot="16200000" flipH="1">
            <a:off x="22431510" y="-212308"/>
            <a:ext cx="1808601" cy="21878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95842">
              <a:alpha val="30000"/>
            </a:srgb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Shape 39">
            <a:extLst>
              <a:ext uri="{FF2B5EF4-FFF2-40B4-BE49-F238E27FC236}">
                <a16:creationId xmlns:a16="http://schemas.microsoft.com/office/drawing/2014/main" id="{4E21F82D-3B93-7934-1E0A-0DD60BDA4DDC}"/>
              </a:ext>
            </a:extLst>
          </p:cNvPr>
          <p:cNvSpPr/>
          <p:nvPr/>
        </p:nvSpPr>
        <p:spPr>
          <a:xfrm>
            <a:off x="0" y="9700302"/>
            <a:ext cx="2857500" cy="28959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95842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" name="Grafik 2" descr="Schild Häkchen mit einfarbiger Füllung">
            <a:extLst>
              <a:ext uri="{FF2B5EF4-FFF2-40B4-BE49-F238E27FC236}">
                <a16:creationId xmlns:a16="http://schemas.microsoft.com/office/drawing/2014/main" id="{F821C76A-C885-2F8E-D3E3-651736B943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779543" y="7054049"/>
            <a:ext cx="4209245" cy="420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4843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6F994-12AD-DC0F-50C1-0EE62EA3C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>
            <a:extLst>
              <a:ext uri="{FF2B5EF4-FFF2-40B4-BE49-F238E27FC236}">
                <a16:creationId xmlns:a16="http://schemas.microsoft.com/office/drawing/2014/main" id="{EA01EC1A-5FC3-EA01-DA2B-20235DFFE32C}"/>
              </a:ext>
            </a:extLst>
          </p:cNvPr>
          <p:cNvSpPr/>
          <p:nvPr/>
        </p:nvSpPr>
        <p:spPr>
          <a:xfrm rot="10800000" flipH="1">
            <a:off x="-12700" y="0"/>
            <a:ext cx="1785938" cy="1785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95842">
              <a:alpha val="30000"/>
            </a:srgb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" name="Shape 34">
            <a:extLst>
              <a:ext uri="{FF2B5EF4-FFF2-40B4-BE49-F238E27FC236}">
                <a16:creationId xmlns:a16="http://schemas.microsoft.com/office/drawing/2014/main" id="{24EC3DE6-6DCC-0858-99F1-6E86CAEED652}"/>
              </a:ext>
            </a:extLst>
          </p:cNvPr>
          <p:cNvSpPr/>
          <p:nvPr/>
        </p:nvSpPr>
        <p:spPr>
          <a:xfrm>
            <a:off x="1390113" y="956392"/>
            <a:ext cx="15553436" cy="975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>
              <a:defRPr b="1" spc="229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de-DE" sz="5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Helvetica Light"/>
              </a:rPr>
              <a:t>6. </a:t>
            </a:r>
            <a:r>
              <a:rPr lang="de-DE" sz="5400" b="0" dirty="0">
                <a:latin typeface="+mn-lt"/>
              </a:rPr>
              <a:t>Unsere Partnerschaft mit Umwelt-Online</a:t>
            </a:r>
            <a:endParaRPr kumimoji="0" lang="de-DE" sz="5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5" name="Shape 35">
            <a:extLst>
              <a:ext uri="{FF2B5EF4-FFF2-40B4-BE49-F238E27FC236}">
                <a16:creationId xmlns:a16="http://schemas.microsoft.com/office/drawing/2014/main" id="{3DDB2C94-4D9D-E77B-DE26-F5048CC7F2C1}"/>
              </a:ext>
            </a:extLst>
          </p:cNvPr>
          <p:cNvSpPr/>
          <p:nvPr/>
        </p:nvSpPr>
        <p:spPr>
          <a:xfrm>
            <a:off x="1533705" y="1819532"/>
            <a:ext cx="21802105" cy="10043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 algn="l"/>
            <a:endParaRPr lang="de-DE" sz="3600" dirty="0"/>
          </a:p>
          <a:p>
            <a:pPr algn="l"/>
            <a:r>
              <a:rPr lang="de-DE" sz="3600" dirty="0"/>
              <a:t>Dank unserer </a:t>
            </a:r>
            <a:r>
              <a:rPr lang="de-DE" sz="3600" b="1" dirty="0"/>
              <a:t>Partnerschaft mit Umwelt-online</a:t>
            </a:r>
            <a:r>
              <a:rPr lang="de-DE" sz="3600" dirty="0"/>
              <a:t>, der führenden Plattform für Umwelt- und Arbeitsschutzrecht, profitieren Sie von:</a:t>
            </a:r>
          </a:p>
          <a:p>
            <a:pPr algn="l"/>
            <a:endParaRPr lang="de-DE" sz="3600" dirty="0"/>
          </a:p>
          <a:p>
            <a:pPr algn="l"/>
            <a:r>
              <a:rPr lang="de-DE" sz="3600" dirty="0"/>
              <a:t>✔️ </a:t>
            </a:r>
            <a:r>
              <a:rPr lang="de-DE" sz="3600" b="1" dirty="0"/>
              <a:t>Topaktuellen rechtlichen Grundlagen:</a:t>
            </a:r>
            <a:endParaRPr lang="de-DE" sz="3600" dirty="0"/>
          </a:p>
          <a:p>
            <a:pPr algn="l"/>
            <a:r>
              <a:rPr lang="de-DE" sz="3600" dirty="0"/>
              <a:t>Immer auf dem neuesten Stand der Gesetzgebung.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de-DE" sz="3600" dirty="0"/>
          </a:p>
          <a:p>
            <a:pPr algn="l"/>
            <a:r>
              <a:rPr lang="de-DE" sz="3600" dirty="0"/>
              <a:t>✔️ </a:t>
            </a:r>
            <a:r>
              <a:rPr lang="de-DE" sz="3600" b="1" dirty="0"/>
              <a:t>Abgestimmten Handlungsempfehlungen:</a:t>
            </a:r>
            <a:endParaRPr lang="de-DE" sz="3600" dirty="0"/>
          </a:p>
          <a:p>
            <a:pPr algn="l"/>
            <a:r>
              <a:rPr lang="de-DE" sz="3600" dirty="0"/>
              <a:t>Direkte Integration aktueller Rechtsvorschriften in Ihre Umweltrisikoanalyse.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de-DE" sz="3600" dirty="0"/>
          </a:p>
          <a:p>
            <a:pPr algn="l"/>
            <a:r>
              <a:rPr lang="de-DE" sz="3600" dirty="0"/>
              <a:t>✔️ </a:t>
            </a:r>
            <a:r>
              <a:rPr lang="de-DE" sz="3600" b="1" dirty="0"/>
              <a:t>Maximaler Rechtssicherheit:</a:t>
            </a:r>
            <a:endParaRPr lang="de-DE" sz="3600" dirty="0"/>
          </a:p>
          <a:p>
            <a:pPr algn="l"/>
            <a:r>
              <a:rPr lang="de-DE" sz="3600" dirty="0"/>
              <a:t>Keine Lücken oder veraltete Informationen – Ihre Compliance ist garantiert.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de-DE" sz="3600" dirty="0"/>
          </a:p>
          <a:p>
            <a:pPr algn="l"/>
            <a:r>
              <a:rPr lang="de-DE" sz="3600" dirty="0"/>
              <a:t>✔️ </a:t>
            </a:r>
            <a:r>
              <a:rPr lang="de-DE" sz="3600" b="1" dirty="0"/>
              <a:t>Zeitersparnis:</a:t>
            </a:r>
            <a:endParaRPr lang="de-DE" sz="3600" dirty="0"/>
          </a:p>
          <a:p>
            <a:pPr algn="l"/>
            <a:r>
              <a:rPr lang="de-DE" sz="3600" dirty="0"/>
              <a:t>Schnelle und zuverlässige Antworten auf komplexe Fragen zu Umwelt- und Sicherheitsvorschriften.</a:t>
            </a:r>
          </a:p>
          <a:p>
            <a:pPr algn="l" defTabSz="642937">
              <a:lnSpc>
                <a:spcPct val="200000"/>
              </a:lnSpc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2800" spc="56">
                <a:solidFill>
                  <a:srgbClr val="484848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br>
              <a:rPr lang="de-DE" dirty="0">
                <a:latin typeface="+mj-lt"/>
              </a:rPr>
            </a:br>
            <a:endParaRPr dirty="0">
              <a:latin typeface="+mj-lt"/>
            </a:endParaRPr>
          </a:p>
        </p:txBody>
      </p:sp>
      <p:sp>
        <p:nvSpPr>
          <p:cNvPr id="36" name="Shape 36">
            <a:extLst>
              <a:ext uri="{FF2B5EF4-FFF2-40B4-BE49-F238E27FC236}">
                <a16:creationId xmlns:a16="http://schemas.microsoft.com/office/drawing/2014/main" id="{CBE3A496-ACFB-5489-2D3B-99A0038D19D1}"/>
              </a:ext>
            </a:extLst>
          </p:cNvPr>
          <p:cNvSpPr/>
          <p:nvPr/>
        </p:nvSpPr>
        <p:spPr>
          <a:xfrm>
            <a:off x="0" y="12596231"/>
            <a:ext cx="24383999" cy="1119769"/>
          </a:xfrm>
          <a:prstGeom prst="rect">
            <a:avLst/>
          </a:prstGeom>
          <a:solidFill>
            <a:schemeClr val="accent2">
              <a:hueOff val="1595134"/>
              <a:satOff val="-50847"/>
              <a:lumOff val="-3508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7" name="logo-rz-invers.png">
            <a:extLst>
              <a:ext uri="{FF2B5EF4-FFF2-40B4-BE49-F238E27FC236}">
                <a16:creationId xmlns:a16="http://schemas.microsoft.com/office/drawing/2014/main" id="{B080DB63-94FF-C77D-C4D0-ECD106484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699" y="12741950"/>
            <a:ext cx="4146757" cy="83875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33">
            <a:extLst>
              <a:ext uri="{FF2B5EF4-FFF2-40B4-BE49-F238E27FC236}">
                <a16:creationId xmlns:a16="http://schemas.microsoft.com/office/drawing/2014/main" id="{3904F798-BFEB-E2C7-FC99-1861D53CFFE1}"/>
              </a:ext>
            </a:extLst>
          </p:cNvPr>
          <p:cNvSpPr/>
          <p:nvPr/>
        </p:nvSpPr>
        <p:spPr>
          <a:xfrm rot="16200000" flipH="1">
            <a:off x="22431510" y="-212308"/>
            <a:ext cx="1808601" cy="21878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95842">
              <a:alpha val="30000"/>
            </a:srgb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Shape 39">
            <a:extLst>
              <a:ext uri="{FF2B5EF4-FFF2-40B4-BE49-F238E27FC236}">
                <a16:creationId xmlns:a16="http://schemas.microsoft.com/office/drawing/2014/main" id="{3FF63608-3654-9036-A014-7DBC435E0BB5}"/>
              </a:ext>
            </a:extLst>
          </p:cNvPr>
          <p:cNvSpPr/>
          <p:nvPr/>
        </p:nvSpPr>
        <p:spPr>
          <a:xfrm>
            <a:off x="0" y="9700302"/>
            <a:ext cx="2857500" cy="28959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95842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098" name="Picture 2" descr="umwelt-online - Regelwerk, Rechtskataster und Pflichtenmanagement">
            <a:extLst>
              <a:ext uri="{FF2B5EF4-FFF2-40B4-BE49-F238E27FC236}">
                <a16:creationId xmlns:a16="http://schemas.microsoft.com/office/drawing/2014/main" id="{2258E9BE-B5AD-009E-F4BC-AAC2F2A5A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0214" y="3866076"/>
            <a:ext cx="6449188" cy="557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C36232F-7F97-F036-D79C-6F5CC196C4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27240" y="10751670"/>
            <a:ext cx="6231511" cy="1238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84728310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F2454A-1B0A-4525-D22F-AC5AC5748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>
            <a:extLst>
              <a:ext uri="{FF2B5EF4-FFF2-40B4-BE49-F238E27FC236}">
                <a16:creationId xmlns:a16="http://schemas.microsoft.com/office/drawing/2014/main" id="{0D001CC1-0C34-0E0C-7559-BE40DCBDB509}"/>
              </a:ext>
            </a:extLst>
          </p:cNvPr>
          <p:cNvSpPr/>
          <p:nvPr/>
        </p:nvSpPr>
        <p:spPr>
          <a:xfrm rot="10800000" flipH="1">
            <a:off x="-12700" y="0"/>
            <a:ext cx="1785938" cy="1785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95842">
              <a:alpha val="30000"/>
            </a:srgb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" name="Shape 34">
            <a:extLst>
              <a:ext uri="{FF2B5EF4-FFF2-40B4-BE49-F238E27FC236}">
                <a16:creationId xmlns:a16="http://schemas.microsoft.com/office/drawing/2014/main" id="{719B8075-1421-BC06-00F6-8F8F11A31EDA}"/>
              </a:ext>
            </a:extLst>
          </p:cNvPr>
          <p:cNvSpPr/>
          <p:nvPr/>
        </p:nvSpPr>
        <p:spPr>
          <a:xfrm>
            <a:off x="1390113" y="956392"/>
            <a:ext cx="15553436" cy="975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>
              <a:defRPr b="1" spc="229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de-DE" sz="5400" b="0" spc="0" dirty="0">
                <a:latin typeface="+mj-lt"/>
                <a:ea typeface="+mn-ea"/>
                <a:cs typeface="+mn-cs"/>
                <a:sym typeface="Helvetica Light"/>
              </a:rPr>
              <a:t>7</a:t>
            </a:r>
            <a:r>
              <a:rPr kumimoji="0" lang="de-DE" sz="5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Helvetica Light"/>
              </a:rPr>
              <a:t>. </a:t>
            </a:r>
            <a:r>
              <a:rPr lang="de-DE" sz="5400" b="0" dirty="0">
                <a:latin typeface="+mn-lt"/>
              </a:rPr>
              <a:t>Kontaktieren Sie Uns!</a:t>
            </a:r>
            <a:endParaRPr kumimoji="0" lang="de-DE" sz="5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5" name="Shape 35">
            <a:extLst>
              <a:ext uri="{FF2B5EF4-FFF2-40B4-BE49-F238E27FC236}">
                <a16:creationId xmlns:a16="http://schemas.microsoft.com/office/drawing/2014/main" id="{442FAC12-98D4-9CEB-D40A-C9C8222BAA3A}"/>
              </a:ext>
            </a:extLst>
          </p:cNvPr>
          <p:cNvSpPr/>
          <p:nvPr/>
        </p:nvSpPr>
        <p:spPr>
          <a:xfrm>
            <a:off x="1533705" y="1819532"/>
            <a:ext cx="21802105" cy="1733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 algn="l" defTabSz="642937">
              <a:lnSpc>
                <a:spcPct val="200000"/>
              </a:lnSpc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2800" spc="56">
                <a:solidFill>
                  <a:srgbClr val="484848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br>
              <a:rPr lang="de-DE" dirty="0">
                <a:latin typeface="+mj-lt"/>
              </a:rPr>
            </a:br>
            <a:endParaRPr dirty="0">
              <a:latin typeface="+mj-lt"/>
            </a:endParaRPr>
          </a:p>
        </p:txBody>
      </p:sp>
      <p:sp>
        <p:nvSpPr>
          <p:cNvPr id="36" name="Shape 36">
            <a:extLst>
              <a:ext uri="{FF2B5EF4-FFF2-40B4-BE49-F238E27FC236}">
                <a16:creationId xmlns:a16="http://schemas.microsoft.com/office/drawing/2014/main" id="{F29127BF-3E6A-FE82-657B-8AA82D5EFC37}"/>
              </a:ext>
            </a:extLst>
          </p:cNvPr>
          <p:cNvSpPr/>
          <p:nvPr/>
        </p:nvSpPr>
        <p:spPr>
          <a:xfrm>
            <a:off x="0" y="12596231"/>
            <a:ext cx="24383999" cy="1119769"/>
          </a:xfrm>
          <a:prstGeom prst="rect">
            <a:avLst/>
          </a:prstGeom>
          <a:solidFill>
            <a:schemeClr val="accent2">
              <a:hueOff val="1595134"/>
              <a:satOff val="-50847"/>
              <a:lumOff val="-3508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7" name="logo-rz-invers.png">
            <a:extLst>
              <a:ext uri="{FF2B5EF4-FFF2-40B4-BE49-F238E27FC236}">
                <a16:creationId xmlns:a16="http://schemas.microsoft.com/office/drawing/2014/main" id="{1728E841-0F6D-0A0B-3541-6B78F86F5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699" y="12741950"/>
            <a:ext cx="4146757" cy="83875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33">
            <a:extLst>
              <a:ext uri="{FF2B5EF4-FFF2-40B4-BE49-F238E27FC236}">
                <a16:creationId xmlns:a16="http://schemas.microsoft.com/office/drawing/2014/main" id="{1733A5E2-381B-6D5D-CA3A-9DBD98B47C76}"/>
              </a:ext>
            </a:extLst>
          </p:cNvPr>
          <p:cNvSpPr/>
          <p:nvPr/>
        </p:nvSpPr>
        <p:spPr>
          <a:xfrm rot="16200000" flipH="1">
            <a:off x="22431510" y="-212308"/>
            <a:ext cx="1808601" cy="21878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95842">
              <a:alpha val="30000"/>
            </a:srgb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Shape 39">
            <a:extLst>
              <a:ext uri="{FF2B5EF4-FFF2-40B4-BE49-F238E27FC236}">
                <a16:creationId xmlns:a16="http://schemas.microsoft.com/office/drawing/2014/main" id="{297B214F-B5AE-4C16-23E1-C6B49A550C64}"/>
              </a:ext>
            </a:extLst>
          </p:cNvPr>
          <p:cNvSpPr/>
          <p:nvPr/>
        </p:nvSpPr>
        <p:spPr>
          <a:xfrm>
            <a:off x="0" y="9700302"/>
            <a:ext cx="2857500" cy="28959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95842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69773EF-5516-3EFD-AD53-18EDDF7C50C9}"/>
              </a:ext>
            </a:extLst>
          </p:cNvPr>
          <p:cNvSpPr txBox="1"/>
          <p:nvPr/>
        </p:nvSpPr>
        <p:spPr>
          <a:xfrm>
            <a:off x="3405443" y="4416094"/>
            <a:ext cx="7888224" cy="51302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de-DE" sz="5400" b="1" i="0" u="none" strike="noStrike" baseline="0" dirty="0">
                <a:solidFill>
                  <a:srgbClr val="000000"/>
                </a:solidFill>
              </a:rPr>
              <a:t>LEOMA GmbH</a:t>
            </a:r>
          </a:p>
          <a:p>
            <a:r>
              <a:rPr lang="de-DE" sz="5400" b="1" i="0" u="none" strike="noStrike" baseline="0" dirty="0">
                <a:solidFill>
                  <a:srgbClr val="000000"/>
                </a:solidFill>
              </a:rPr>
              <a:t>Niederlassung Hattingen</a:t>
            </a:r>
          </a:p>
          <a:p>
            <a:r>
              <a:rPr lang="de-DE" sz="5400" b="1" i="0" u="none" strike="noStrike" baseline="0" dirty="0">
                <a:solidFill>
                  <a:srgbClr val="000000"/>
                </a:solidFill>
              </a:rPr>
              <a:t>45527</a:t>
            </a:r>
          </a:p>
          <a:p>
            <a:r>
              <a:rPr lang="de-DE" sz="5400" b="1" i="0" u="none" strike="noStrike" baseline="0" dirty="0">
                <a:solidFill>
                  <a:srgbClr val="000000"/>
                </a:solidFill>
              </a:rPr>
              <a:t>Hattingen</a:t>
            </a:r>
          </a:p>
          <a:p>
            <a:r>
              <a:rPr lang="de-DE" sz="5400" b="1" i="0" u="none" strike="noStrike" baseline="0" dirty="0">
                <a:solidFill>
                  <a:srgbClr val="000000"/>
                </a:solidFill>
              </a:rPr>
              <a:t>Werksstraße 15</a:t>
            </a:r>
          </a:p>
          <a:p>
            <a:r>
              <a:rPr lang="de-DE" sz="5400" b="1" i="0" u="none" strike="noStrike" baseline="0" dirty="0">
                <a:solidFill>
                  <a:srgbClr val="000000"/>
                </a:solidFill>
              </a:rPr>
              <a:t>Telefon:02324 593121</a:t>
            </a:r>
            <a:endParaRPr kumimoji="0" lang="de-DE" sz="5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ea typeface="+mn-ea"/>
              <a:cs typeface="+mn-cs"/>
              <a:sym typeface="Helvetica Light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3D3FFDA-9B23-BA80-9E98-CAF3D08684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90334" y="3160756"/>
            <a:ext cx="9151529" cy="9151529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A32EBC19-5BCC-95CE-D1AD-667E1F603F3E}"/>
              </a:ext>
            </a:extLst>
          </p:cNvPr>
          <p:cNvSpPr txBox="1"/>
          <p:nvPr/>
        </p:nvSpPr>
        <p:spPr>
          <a:xfrm>
            <a:off x="13376787" y="2459106"/>
            <a:ext cx="8436078" cy="9137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/>
              <a:t>Zur Webseite:</a:t>
            </a:r>
            <a:endParaRPr kumimoji="0" lang="de-DE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938588311"/>
      </p:ext>
    </p:extLst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530</Words>
  <Application>Microsoft Office PowerPoint</Application>
  <PresentationFormat>Benutzerdefiniert</PresentationFormat>
  <Paragraphs>100</Paragraphs>
  <Slides>10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Helvetica Light</vt:lpstr>
      <vt:lpstr>Helvetica Neue</vt:lpstr>
      <vt:lpstr>White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Leon Kassner</dc:creator>
  <cp:lastModifiedBy>Leon Kaßner</cp:lastModifiedBy>
  <cp:revision>24</cp:revision>
  <dcterms:modified xsi:type="dcterms:W3CDTF">2024-11-26T09:40:39Z</dcterms:modified>
</cp:coreProperties>
</file>