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Standardabschnitt" id="{5A3BE83D-9174-4C17-B995-15FF40572AB0}">
          <p14:sldIdLst>
            <p14:sldId id="256"/>
            <p14:sldId id="258"/>
            <p14:sldId id="259"/>
            <p14:sldId id="262"/>
            <p14:sldId id="263"/>
            <p14:sldId id="264"/>
            <p14:sldId id="265"/>
            <p14:sldId id="266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1F"/>
    <a:srgbClr val="005C1C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9008028-DFCB-4A8F-B30F-F979D48749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94773E-5772-4BAA-AF62-2D8CCD35B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EFB52-0A99-4EBF-A6DE-492007BA1291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F05E92-A1B9-4523-BEA0-A371AA060E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4F6DA-676B-4704-B277-4CF9700CAB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5293-435D-4D26-A6E8-D21A7DC4B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0268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1531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 &amp; Unter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89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DCBEE53-E1BC-4898-8D41-208C0BA19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002F25C-EACB-4178-A761-43A0FA051E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954" y="631547"/>
            <a:ext cx="6177407" cy="12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940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91308" y="650630"/>
            <a:ext cx="22789661" cy="2022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91308" y="3200401"/>
            <a:ext cx="22789661" cy="891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EC0DA7-650A-443B-A4B2-19B5B5B524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291" y="402548"/>
            <a:ext cx="6038025" cy="1232822"/>
          </a:xfrm>
          <a:prstGeom prst="rect">
            <a:avLst/>
          </a:prstGeom>
        </p:spPr>
      </p:pic>
      <p:sp>
        <p:nvSpPr>
          <p:cNvPr id="11" name="Shape 44">
            <a:extLst>
              <a:ext uri="{FF2B5EF4-FFF2-40B4-BE49-F238E27FC236}">
                <a16:creationId xmlns:a16="http://schemas.microsoft.com/office/drawing/2014/main" id="{1DEF424A-C0E7-496C-9CFF-4A52DEE189DC}"/>
              </a:ext>
            </a:extLst>
          </p:cNvPr>
          <p:cNvSpPr/>
          <p:nvPr userDrawn="1"/>
        </p:nvSpPr>
        <p:spPr>
          <a:xfrm>
            <a:off x="1" y="12596231"/>
            <a:ext cx="24383999" cy="1119769"/>
          </a:xfrm>
          <a:prstGeom prst="rect">
            <a:avLst/>
          </a:prstGeom>
          <a:solidFill>
            <a:schemeClr val="accent2">
              <a:hueOff val="1595134"/>
              <a:satOff val="-50847"/>
              <a:lumOff val="-3508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BB82B3C-FA01-47D2-9A73-F52669C80A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68" y="6434470"/>
            <a:ext cx="4148663" cy="84705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61E8864-A6AB-4D66-8D2C-13B370CF20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68" y="6434470"/>
            <a:ext cx="4148663" cy="84705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13B2090-AC41-4E3F-941A-8CA20DAB27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8" y="12732585"/>
            <a:ext cx="4148663" cy="8470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dt="0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p-titel-169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7788"/>
            <a:ext cx="25673833" cy="14443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logo-rz-inver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0780" y="391886"/>
            <a:ext cx="4559449" cy="92223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4DFB9DD-22B8-4893-9EA6-C77A37AABC96}"/>
              </a:ext>
            </a:extLst>
          </p:cNvPr>
          <p:cNvSpPr txBox="1"/>
          <p:nvPr/>
        </p:nvSpPr>
        <p:spPr>
          <a:xfrm>
            <a:off x="107402" y="11266422"/>
            <a:ext cx="8329126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6600" dirty="0">
                <a:solidFill>
                  <a:schemeClr val="bg1"/>
                </a:solidFill>
              </a:rPr>
              <a:t>Life Cycle Assessment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0F9674-455D-41D9-BF10-7D393154A1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1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E2F61F4-2605-F9DD-CD99-380ED3E79B01}"/>
              </a:ext>
            </a:extLst>
          </p:cNvPr>
          <p:cNvSpPr txBox="1"/>
          <p:nvPr/>
        </p:nvSpPr>
        <p:spPr>
          <a:xfrm>
            <a:off x="107402" y="12426354"/>
            <a:ext cx="8267700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Eine Kurzvorstellung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699CA3C-5827-4B92-9C3B-9C9D2F5BDCBB}"/>
              </a:ext>
            </a:extLst>
          </p:cNvPr>
          <p:cNvSpPr txBox="1"/>
          <p:nvPr/>
        </p:nvSpPr>
        <p:spPr>
          <a:xfrm>
            <a:off x="1163216" y="1071552"/>
            <a:ext cx="22057568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6600" b="1" dirty="0"/>
              <a:t>Agenda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F2E586C-6F88-4EA3-8726-3E93077E54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2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20B9FC-8C06-563E-82C0-63C46FEEF261}"/>
              </a:ext>
            </a:extLst>
          </p:cNvPr>
          <p:cNvSpPr txBox="1"/>
          <p:nvPr/>
        </p:nvSpPr>
        <p:spPr>
          <a:xfrm>
            <a:off x="896516" y="2771233"/>
            <a:ext cx="19296484" cy="39914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914400" marR="0" indent="-9144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e-DE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Das Life Cycle Assessment</a:t>
            </a:r>
          </a:p>
          <a:p>
            <a:pPr marL="914400" marR="0" indent="-9144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de-DE" dirty="0"/>
              <a:t>Die Phasen des LCA</a:t>
            </a:r>
            <a:endParaRPr kumimoji="0" lang="de-DE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914400" marR="0" indent="-9144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de-DE" dirty="0"/>
              <a:t>Anwendung und Vorteile </a:t>
            </a:r>
          </a:p>
          <a:p>
            <a:pPr marL="914400" marR="0" indent="-9144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de-DE" dirty="0"/>
              <a:t>Herausforderungen</a:t>
            </a:r>
          </a:p>
          <a:p>
            <a:pPr marL="914400" marR="0" indent="-9144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de-DE" dirty="0"/>
              <a:t>Vorstellung Pilotprojekt</a:t>
            </a:r>
            <a:endParaRPr kumimoji="0" lang="de-DE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Grafik 4" descr="Offene Hand mit Pflanze mit einfarbiger Füllung">
            <a:extLst>
              <a:ext uri="{FF2B5EF4-FFF2-40B4-BE49-F238E27FC236}">
                <a16:creationId xmlns:a16="http://schemas.microsoft.com/office/drawing/2014/main" id="{A78215C1-3A9B-2096-6F70-BCFA28360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01900" y="3075513"/>
            <a:ext cx="3535400" cy="3535400"/>
          </a:xfrm>
          <a:prstGeom prst="rect">
            <a:avLst/>
          </a:prstGeom>
        </p:spPr>
      </p:pic>
      <p:pic>
        <p:nvPicPr>
          <p:cNvPr id="10" name="Grafik 9" descr="Gute Idee mit einfarbiger Füllung">
            <a:extLst>
              <a:ext uri="{FF2B5EF4-FFF2-40B4-BE49-F238E27FC236}">
                <a16:creationId xmlns:a16="http://schemas.microsoft.com/office/drawing/2014/main" id="{664A71B8-270A-E27E-EDA1-4F0C4CC2C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6600" y="1861846"/>
            <a:ext cx="3535400" cy="3535400"/>
          </a:xfrm>
          <a:prstGeom prst="rect">
            <a:avLst/>
          </a:prstGeom>
        </p:spPr>
      </p:pic>
      <p:pic>
        <p:nvPicPr>
          <p:cNvPr id="12" name="Grafik 11" descr="Solarmodule mit einfarbiger Füllung">
            <a:extLst>
              <a:ext uri="{FF2B5EF4-FFF2-40B4-BE49-F238E27FC236}">
                <a16:creationId xmlns:a16="http://schemas.microsoft.com/office/drawing/2014/main" id="{4AAB5E81-9E79-6BBA-B46A-4D2F1784B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35400" y="6914504"/>
            <a:ext cx="3535400" cy="3535400"/>
          </a:xfrm>
          <a:prstGeom prst="rect">
            <a:avLst/>
          </a:prstGeom>
        </p:spPr>
      </p:pic>
      <p:pic>
        <p:nvPicPr>
          <p:cNvPr id="14" name="Grafik 13" descr="Windkraftanlagen mit einfarbiger Füllung">
            <a:extLst>
              <a:ext uri="{FF2B5EF4-FFF2-40B4-BE49-F238E27FC236}">
                <a16:creationId xmlns:a16="http://schemas.microsoft.com/office/drawing/2014/main" id="{FBE71F4B-7B08-D34E-4813-3FB32BFCC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2500" y="7333125"/>
            <a:ext cx="3535400" cy="35354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69E96B9-E91E-78AE-0F68-13B245FBA8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3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06B859-1B67-349B-6DDD-AA6DF2176FB8}"/>
              </a:ext>
            </a:extLst>
          </p:cNvPr>
          <p:cNvSpPr txBox="1"/>
          <p:nvPr/>
        </p:nvSpPr>
        <p:spPr>
          <a:xfrm>
            <a:off x="774700" y="617267"/>
            <a:ext cx="2032000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1. Was ist das Life Cycle Assessment (LCA)?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665183-CFAE-7A3E-DFAA-88AA83A8D87E}"/>
              </a:ext>
            </a:extLst>
          </p:cNvPr>
          <p:cNvSpPr txBox="1"/>
          <p:nvPr/>
        </p:nvSpPr>
        <p:spPr>
          <a:xfrm>
            <a:off x="774700" y="2088241"/>
            <a:ext cx="12509500" cy="860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Ist eine Methode zur Bewertung der Umweltauswirkungen eines Produktes, Prozesses oder einer Dienstleistung über den gesamten Lebenszyklus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/>
              <a:t>ISO 14044 und 14067</a:t>
            </a:r>
            <a:endParaRPr kumimoji="0" lang="de-DE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/>
              <a:t>Berücksichtigt bis zu 17 Umweltkategorien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/>
              <a:t>Beispielhaft: Klimawandel (Treibhausgase), Ressourcen-, Wasserverbrauch, Landnutzung etc.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054" name="Picture 6" descr="Life Cycle Assessment Explained - STiCH">
            <a:extLst>
              <a:ext uri="{FF2B5EF4-FFF2-40B4-BE49-F238E27FC236}">
                <a16:creationId xmlns:a16="http://schemas.microsoft.com/office/drawing/2014/main" id="{0EEF26D1-9CC8-CEA3-2173-F378EF79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706" y="2909925"/>
            <a:ext cx="12911482" cy="92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641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69E96B9-E91E-78AE-0F68-13B245FBA8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4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06B859-1B67-349B-6DDD-AA6DF2176FB8}"/>
              </a:ext>
            </a:extLst>
          </p:cNvPr>
          <p:cNvSpPr txBox="1"/>
          <p:nvPr/>
        </p:nvSpPr>
        <p:spPr>
          <a:xfrm>
            <a:off x="774700" y="617267"/>
            <a:ext cx="2032000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1. Warum ist das LCA wichtig?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665183-CFAE-7A3E-DFAA-88AA83A8D87E}"/>
              </a:ext>
            </a:extLst>
          </p:cNvPr>
          <p:cNvSpPr txBox="1"/>
          <p:nvPr/>
        </p:nvSpPr>
        <p:spPr>
          <a:xfrm>
            <a:off x="774700" y="2228039"/>
            <a:ext cx="14211300" cy="10147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b="1" dirty="0"/>
              <a:t>Nachhaltigkeit:</a:t>
            </a:r>
            <a:r>
              <a:rPr lang="de-DE" dirty="0"/>
              <a:t> hilft bei der Identifizierung von Verbesserungspotenzialen und fördert nachhaltige Praktiken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b="1" dirty="0"/>
              <a:t>Entscheidungsfindung:</a:t>
            </a:r>
            <a:r>
              <a:rPr lang="de-DE" dirty="0"/>
              <a:t> informiert und hilft Unternehmen und Verbraucher fundierte Entscheidung zu treffen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b="1" dirty="0"/>
              <a:t>Umweltschutz: </a:t>
            </a:r>
            <a:r>
              <a:rPr lang="de-DE" dirty="0"/>
              <a:t>trägt zur Reduzierung von Umweltauswirkungen bei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b="1" dirty="0"/>
              <a:t>Compliance:</a:t>
            </a:r>
            <a:r>
              <a:rPr lang="de-DE" dirty="0"/>
              <a:t> Erste Nachhaltigkeitsberichterstattung Pflicht ab 2024 für alle börsennotierten Großunternehmen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074" name="Picture 2" descr="Umweltschutz - Kostenlose Ökologie und umwelt Icons">
            <a:extLst>
              <a:ext uri="{FF2B5EF4-FFF2-40B4-BE49-F238E27FC236}">
                <a16:creationId xmlns:a16="http://schemas.microsoft.com/office/drawing/2014/main" id="{49994C23-F1AA-0820-09AD-4B5DC7A34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700" y="4533147"/>
            <a:ext cx="7010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489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69E96B9-E91E-78AE-0F68-13B245FBA8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5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06B859-1B67-349B-6DDD-AA6DF2176FB8}"/>
              </a:ext>
            </a:extLst>
          </p:cNvPr>
          <p:cNvSpPr txBox="1"/>
          <p:nvPr/>
        </p:nvSpPr>
        <p:spPr>
          <a:xfrm>
            <a:off x="635000" y="617267"/>
            <a:ext cx="2032000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5400" b="1" dirty="0"/>
              <a:t>2</a:t>
            </a:r>
            <a:r>
              <a:rPr kumimoji="0" lang="de-DE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 Die Phasen des LCA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665183-CFAE-7A3E-DFAA-88AA83A8D87E}"/>
              </a:ext>
            </a:extLst>
          </p:cNvPr>
          <p:cNvSpPr txBox="1"/>
          <p:nvPr/>
        </p:nvSpPr>
        <p:spPr>
          <a:xfrm>
            <a:off x="762000" y="2260881"/>
            <a:ext cx="14084300" cy="860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914400" indent="-914400" algn="l">
              <a:buFont typeface="+mj-lt"/>
              <a:buAutoNum type="arabicPeriod"/>
            </a:pPr>
            <a:r>
              <a:rPr lang="de-DE" b="1" i="0" dirty="0">
                <a:solidFill>
                  <a:schemeClr val="tx1"/>
                </a:solidFill>
                <a:effectLst/>
              </a:rPr>
              <a:t>Ziel- und Systemdefinition: </a:t>
            </a:r>
            <a:r>
              <a:rPr lang="de-DE" b="0" i="0" dirty="0">
                <a:solidFill>
                  <a:schemeClr val="tx1"/>
                </a:solidFill>
                <a:effectLst/>
              </a:rPr>
              <a:t>Festlegung des Untersuchungsumfangs und der Zielsetzungen.</a:t>
            </a:r>
          </a:p>
          <a:p>
            <a:pPr marL="914400" indent="-914400" algn="l">
              <a:buFont typeface="+mj-lt"/>
              <a:buAutoNum type="arabicPeriod"/>
            </a:pPr>
            <a:r>
              <a:rPr lang="de-DE" b="1" i="0" dirty="0">
                <a:solidFill>
                  <a:schemeClr val="tx1"/>
                </a:solidFill>
                <a:effectLst/>
              </a:rPr>
              <a:t>Inventaranalyse</a:t>
            </a:r>
            <a:r>
              <a:rPr lang="de-DE" b="0" i="0" dirty="0">
                <a:solidFill>
                  <a:schemeClr val="tx1"/>
                </a:solidFill>
                <a:effectLst/>
              </a:rPr>
              <a:t>: Sammeln von Daten zu Ressourcenverbrauch und Emissionen.</a:t>
            </a:r>
          </a:p>
          <a:p>
            <a:pPr marL="914400" indent="-914400" algn="l">
              <a:buFont typeface="+mj-lt"/>
              <a:buAutoNum type="arabicPeriod"/>
            </a:pPr>
            <a:r>
              <a:rPr lang="de-DE" b="1" i="0" dirty="0">
                <a:solidFill>
                  <a:schemeClr val="tx1"/>
                </a:solidFill>
                <a:effectLst/>
              </a:rPr>
              <a:t>Wirkungsbeurteilung</a:t>
            </a:r>
            <a:r>
              <a:rPr lang="de-DE" b="0" i="0" dirty="0">
                <a:solidFill>
                  <a:schemeClr val="tx1"/>
                </a:solidFill>
                <a:effectLst/>
              </a:rPr>
              <a:t>: Bewertung der Umweltauswirkungen anhand von Indikatoren.</a:t>
            </a:r>
          </a:p>
          <a:p>
            <a:pPr marL="914400" indent="-914400" algn="l">
              <a:buFont typeface="+mj-lt"/>
              <a:buAutoNum type="arabicPeriod"/>
            </a:pPr>
            <a:r>
              <a:rPr lang="de-DE" b="1" i="0" dirty="0">
                <a:solidFill>
                  <a:schemeClr val="tx1"/>
                </a:solidFill>
                <a:effectLst/>
              </a:rPr>
              <a:t>Interpretation</a:t>
            </a:r>
            <a:r>
              <a:rPr lang="de-DE" b="0" i="0" dirty="0">
                <a:solidFill>
                  <a:schemeClr val="tx1"/>
                </a:solidFill>
                <a:effectLst/>
              </a:rPr>
              <a:t>: Interpretation der Ergebnisse und Identifizierung von Verbesserungsmöglichkeiten.</a:t>
            </a: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de-DE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ECF49F6B-6C45-6EED-C135-3437677B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850" y="2824163"/>
            <a:ext cx="6457950" cy="681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470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69E96B9-E91E-78AE-0F68-13B245FBA8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6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06B859-1B67-349B-6DDD-AA6DF2176FB8}"/>
              </a:ext>
            </a:extLst>
          </p:cNvPr>
          <p:cNvSpPr txBox="1"/>
          <p:nvPr/>
        </p:nvSpPr>
        <p:spPr>
          <a:xfrm>
            <a:off x="635000" y="617267"/>
            <a:ext cx="2032000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3. </a:t>
            </a:r>
            <a:r>
              <a:rPr lang="de-DE" sz="5400" b="1" dirty="0"/>
              <a:t>Anwendung und Vorteile </a:t>
            </a:r>
            <a:endParaRPr kumimoji="0" lang="de-DE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665183-CFAE-7A3E-DFAA-88AA83A8D87E}"/>
              </a:ext>
            </a:extLst>
          </p:cNvPr>
          <p:cNvSpPr txBox="1"/>
          <p:nvPr/>
        </p:nvSpPr>
        <p:spPr>
          <a:xfrm>
            <a:off x="774700" y="2137774"/>
            <a:ext cx="17437100" cy="39914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b="1" i="0" dirty="0">
                <a:solidFill>
                  <a:schemeClr val="tx1"/>
                </a:solidFill>
                <a:effectLst/>
              </a:rPr>
              <a:t>Umweltbewertung von Produkten</a:t>
            </a:r>
            <a:r>
              <a:rPr lang="de-DE" b="0" i="0" dirty="0">
                <a:solidFill>
                  <a:schemeClr val="tx1"/>
                </a:solidFill>
                <a:effectLst/>
              </a:rPr>
              <a:t>: Ermöglicht die Kennzeichnung von Produkten mit Umweltinformationen.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1" i="0" dirty="0">
                <a:solidFill>
                  <a:schemeClr val="tx1"/>
                </a:solidFill>
                <a:effectLst/>
              </a:rPr>
              <a:t>Nachhaltigkeitsbewertung von Unternehmen</a:t>
            </a:r>
            <a:r>
              <a:rPr lang="de-DE" b="0" i="0" dirty="0">
                <a:solidFill>
                  <a:schemeClr val="tx1"/>
                </a:solidFill>
                <a:effectLst/>
              </a:rPr>
              <a:t>: Unternehmen können Nachhaltigkeitsziele setzen und kommunizieren</a:t>
            </a:r>
            <a:br>
              <a:rPr lang="de-DE" dirty="0"/>
            </a:br>
            <a:endParaRPr kumimoji="0" lang="de-DE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DCD9DB-E633-DE60-7411-CC9143919327}"/>
              </a:ext>
            </a:extLst>
          </p:cNvPr>
          <p:cNvSpPr txBox="1"/>
          <p:nvPr/>
        </p:nvSpPr>
        <p:spPr>
          <a:xfrm>
            <a:off x="774700" y="6674491"/>
            <a:ext cx="16814800" cy="4760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914400" indent="-914400" algn="l">
              <a:buFont typeface="+mj-lt"/>
              <a:buAutoNum type="arabicPeriod"/>
            </a:pPr>
            <a:r>
              <a:rPr lang="de-DE" b="1" i="0" dirty="0">
                <a:solidFill>
                  <a:schemeClr val="tx1"/>
                </a:solidFill>
                <a:effectLst/>
              </a:rPr>
              <a:t>Umweltauswirkungen verstehen</a:t>
            </a:r>
            <a:r>
              <a:rPr lang="de-DE" b="0" i="0" dirty="0">
                <a:solidFill>
                  <a:schemeClr val="tx1"/>
                </a:solidFill>
                <a:effectLst/>
              </a:rPr>
              <a:t>: Detaillierte Analyse von Ressourcenverbrauch und Emissionen.</a:t>
            </a:r>
          </a:p>
          <a:p>
            <a:pPr marL="914400" indent="-914400" algn="l">
              <a:buFont typeface="+mj-lt"/>
              <a:buAutoNum type="arabicPeriod"/>
            </a:pPr>
            <a:r>
              <a:rPr lang="de-DE" b="1" i="0" dirty="0">
                <a:solidFill>
                  <a:schemeClr val="tx1"/>
                </a:solidFill>
                <a:effectLst/>
              </a:rPr>
              <a:t>Nachhaltige Produktentwicklung</a:t>
            </a:r>
            <a:r>
              <a:rPr lang="de-DE" b="0" i="0" dirty="0">
                <a:solidFill>
                  <a:schemeClr val="tx1"/>
                </a:solidFill>
                <a:effectLst/>
              </a:rPr>
              <a:t>: Identifizierung von Verbesserungspotenzialen in Produkten und Prozessen.</a:t>
            </a:r>
          </a:p>
          <a:p>
            <a:pPr marL="914400" indent="-914400" algn="l">
              <a:buFont typeface="+mj-lt"/>
              <a:buAutoNum type="arabicPeriod"/>
            </a:pPr>
            <a:r>
              <a:rPr lang="de-DE" b="1" i="0" dirty="0">
                <a:solidFill>
                  <a:schemeClr val="tx1"/>
                </a:solidFill>
                <a:effectLst/>
              </a:rPr>
              <a:t>Ressourceneffizienz</a:t>
            </a:r>
            <a:r>
              <a:rPr lang="de-DE" b="0" i="0" dirty="0">
                <a:solidFill>
                  <a:schemeClr val="tx1"/>
                </a:solidFill>
                <a:effectLst/>
              </a:rPr>
              <a:t>: Reduzierung des Ressourcenverbrauchs und der Umweltauswirkungen</a:t>
            </a:r>
          </a:p>
        </p:txBody>
      </p:sp>
      <p:pic>
        <p:nvPicPr>
          <p:cNvPr id="5122" name="Picture 2" descr="Ihre Vorteile">
            <a:extLst>
              <a:ext uri="{FF2B5EF4-FFF2-40B4-BE49-F238E27FC236}">
                <a16:creationId xmlns:a16="http://schemas.microsoft.com/office/drawing/2014/main" id="{111D2995-D47C-891A-FCEC-3A867CEE8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400" y="6674492"/>
            <a:ext cx="5511800" cy="55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405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69E96B9-E91E-78AE-0F68-13B245FBA8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7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06B859-1B67-349B-6DDD-AA6DF2176FB8}"/>
              </a:ext>
            </a:extLst>
          </p:cNvPr>
          <p:cNvSpPr txBox="1"/>
          <p:nvPr/>
        </p:nvSpPr>
        <p:spPr>
          <a:xfrm>
            <a:off x="876300" y="579167"/>
            <a:ext cx="2032000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5400" b="1" dirty="0"/>
              <a:t>4. Herausforderungen</a:t>
            </a:r>
            <a:endParaRPr kumimoji="0" lang="de-DE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665183-CFAE-7A3E-DFAA-88AA83A8D87E}"/>
              </a:ext>
            </a:extLst>
          </p:cNvPr>
          <p:cNvSpPr txBox="1"/>
          <p:nvPr/>
        </p:nvSpPr>
        <p:spPr>
          <a:xfrm>
            <a:off x="513717" y="2149475"/>
            <a:ext cx="14605000" cy="860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 b="1" i="0" dirty="0">
                <a:solidFill>
                  <a:schemeClr val="tx1"/>
                </a:solidFill>
                <a:effectLst/>
              </a:rPr>
              <a:t>Datenverfügbarkeit und -qualität</a:t>
            </a:r>
            <a:r>
              <a:rPr lang="de-DE" b="0" i="0" dirty="0">
                <a:solidFill>
                  <a:schemeClr val="tx1"/>
                </a:solidFill>
                <a:effectLst/>
              </a:rPr>
              <a:t>: Datenbeschaffung kann schwierig sein. </a:t>
            </a:r>
            <a:r>
              <a:rPr lang="de-DE" dirty="0">
                <a:solidFill>
                  <a:schemeClr val="tx1"/>
                </a:solidFill>
              </a:rPr>
              <a:t>Primärdaten aus den Unternehmen muss vorhanden oder gesammelt werden, Sekundärdaten aus Datenbanken</a:t>
            </a:r>
            <a:r>
              <a:rPr lang="de-DE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 b="1" i="0" dirty="0">
                <a:solidFill>
                  <a:schemeClr val="tx1"/>
                </a:solidFill>
                <a:effectLst/>
              </a:rPr>
              <a:t>Komplexität der Analyse</a:t>
            </a:r>
            <a:r>
              <a:rPr lang="de-DE" b="0" i="0" dirty="0">
                <a:solidFill>
                  <a:schemeClr val="tx1"/>
                </a:solidFill>
                <a:effectLst/>
              </a:rPr>
              <a:t>: Erfordert Fachwissen und Softwaretools.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 b="1" i="0" dirty="0">
                <a:solidFill>
                  <a:schemeClr val="tx1"/>
                </a:solidFill>
                <a:effectLst/>
              </a:rPr>
              <a:t>Zeit- und Kostenaufwand</a:t>
            </a:r>
            <a:r>
              <a:rPr lang="de-DE" b="0" i="0" dirty="0">
                <a:solidFill>
                  <a:schemeClr val="tx1"/>
                </a:solidFill>
                <a:effectLst/>
              </a:rPr>
              <a:t>: LCA-Studien können aufwändig sein.</a:t>
            </a: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de-DE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146" name="Picture 2" descr="Umberto ecoinvent (LCI) Datenbank | iPoint-systems">
            <a:extLst>
              <a:ext uri="{FF2B5EF4-FFF2-40B4-BE49-F238E27FC236}">
                <a16:creationId xmlns:a16="http://schemas.microsoft.com/office/drawing/2014/main" id="{E7CF44B3-D6FD-98D6-9CCE-FF5D0B145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0" y="9070975"/>
            <a:ext cx="71818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arbon Minds – Good decisions come from good data.">
            <a:extLst>
              <a:ext uri="{FF2B5EF4-FFF2-40B4-BE49-F238E27FC236}">
                <a16:creationId xmlns:a16="http://schemas.microsoft.com/office/drawing/2014/main" id="{605A86C8-60D8-CCC3-9DED-C9F438FE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925" y="6593816"/>
            <a:ext cx="3505259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Umweltbundesamt (Deutschland) – Wikipedia">
            <a:extLst>
              <a:ext uri="{FF2B5EF4-FFF2-40B4-BE49-F238E27FC236}">
                <a16:creationId xmlns:a16="http://schemas.microsoft.com/office/drawing/2014/main" id="{70E2C819-71DA-2E06-DCE2-80EBA1DC7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16" y="3661045"/>
            <a:ext cx="4597399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GaBi LCA databases 2018 (SP36) | openLCA.org">
            <a:extLst>
              <a:ext uri="{FF2B5EF4-FFF2-40B4-BE49-F238E27FC236}">
                <a16:creationId xmlns:a16="http://schemas.microsoft.com/office/drawing/2014/main" id="{B853213A-D3E9-022E-1A82-A3C77E60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133" y="1542932"/>
            <a:ext cx="4542986" cy="14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openLCA - YouTube">
            <a:extLst>
              <a:ext uri="{FF2B5EF4-FFF2-40B4-BE49-F238E27FC236}">
                <a16:creationId xmlns:a16="http://schemas.microsoft.com/office/drawing/2014/main" id="{E14906E8-2A6B-F494-96E9-011F45924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40" y="150424"/>
            <a:ext cx="2876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418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69E96B9-E91E-78AE-0F68-13B245FBA8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8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06B859-1B67-349B-6DDD-AA6DF2176FB8}"/>
              </a:ext>
            </a:extLst>
          </p:cNvPr>
          <p:cNvSpPr txBox="1"/>
          <p:nvPr/>
        </p:nvSpPr>
        <p:spPr>
          <a:xfrm>
            <a:off x="635000" y="617267"/>
            <a:ext cx="20320000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5. Pilotprojekt PCF der Papierfabrik Meldorf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665183-CFAE-7A3E-DFAA-88AA83A8D87E}"/>
              </a:ext>
            </a:extLst>
          </p:cNvPr>
          <p:cNvSpPr txBox="1"/>
          <p:nvPr/>
        </p:nvSpPr>
        <p:spPr>
          <a:xfrm>
            <a:off x="431800" y="1843319"/>
            <a:ext cx="13474700" cy="109164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chemeClr val="tx1"/>
                </a:solidFill>
                <a:effectLst/>
              </a:rPr>
              <a:t>Erstes Projekt zum Life Cycle Assessments (LCA) für LEOMA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Erste </a:t>
            </a:r>
            <a:r>
              <a:rPr lang="de-DE" dirty="0" err="1">
                <a:solidFill>
                  <a:schemeClr val="tx1"/>
                </a:solidFill>
              </a:rPr>
              <a:t>Scope</a:t>
            </a:r>
            <a:r>
              <a:rPr lang="de-DE" dirty="0">
                <a:solidFill>
                  <a:schemeClr val="tx1"/>
                </a:solidFill>
              </a:rPr>
              <a:t>: Reine Betrachtung der Kategorien Klimawandel (PCF)</a:t>
            </a:r>
            <a:endParaRPr lang="de-DE" b="0" i="0" dirty="0">
              <a:solidFill>
                <a:schemeClr val="tx1"/>
              </a:solidFill>
              <a:effectLst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chemeClr val="tx1"/>
                </a:solidFill>
                <a:effectLst/>
              </a:rPr>
              <a:t>Ziel: Berechnung und Vergleich des </a:t>
            </a:r>
            <a:r>
              <a:rPr lang="de-DE" b="0" i="0" dirty="0" err="1">
                <a:solidFill>
                  <a:schemeClr val="tx1"/>
                </a:solidFill>
                <a:effectLst/>
              </a:rPr>
              <a:t>Product</a:t>
            </a:r>
            <a:r>
              <a:rPr lang="de-DE" b="0" i="0" dirty="0">
                <a:solidFill>
                  <a:schemeClr val="tx1"/>
                </a:solidFill>
                <a:effectLst/>
              </a:rPr>
              <a:t> Carbon Footprint für alle Sorten (ISO 14067)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Untersuchungsrahmen </a:t>
            </a:r>
            <a:r>
              <a:rPr lang="de-DE" dirty="0" err="1">
                <a:solidFill>
                  <a:schemeClr val="tx1"/>
                </a:solidFill>
              </a:rPr>
              <a:t>Gradle</a:t>
            </a:r>
            <a:r>
              <a:rPr lang="de-DE" dirty="0">
                <a:solidFill>
                  <a:schemeClr val="tx1"/>
                </a:solidFill>
              </a:rPr>
              <a:t>-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-Gate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Beispielhaft: Ergebnis der zweilagigen Sorten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Überraschend: Rezeptur macht nicht viel aus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Papierherstellung sehr energieintensiv und ist für über 60-70% der Emissionen verantwortlich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b="0" i="0" dirty="0">
              <a:solidFill>
                <a:schemeClr val="tx1"/>
              </a:solidFill>
              <a:effectLst/>
            </a:endParaRP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EA72EB-4051-0E05-C402-834ADA399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240" y="5171122"/>
            <a:ext cx="9547860" cy="689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751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676846F-980C-1B38-61AE-820AD11021B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9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5F2756-FBC5-B678-0660-E8D46DB6F715}"/>
              </a:ext>
            </a:extLst>
          </p:cNvPr>
          <p:cNvSpPr txBox="1"/>
          <p:nvPr/>
        </p:nvSpPr>
        <p:spPr>
          <a:xfrm>
            <a:off x="3631413" y="4660959"/>
            <a:ext cx="14909800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Noch Fragen?</a:t>
            </a:r>
          </a:p>
        </p:txBody>
      </p:sp>
      <p:pic>
        <p:nvPicPr>
          <p:cNvPr id="7" name="Grafik 6" descr="Fragen mit einfarbiger Füllung">
            <a:extLst>
              <a:ext uri="{FF2B5EF4-FFF2-40B4-BE49-F238E27FC236}">
                <a16:creationId xmlns:a16="http://schemas.microsoft.com/office/drawing/2014/main" id="{E5963129-2118-648E-D2AA-E17A4729B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62988" y="5867345"/>
            <a:ext cx="5467798" cy="546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40362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Benutzerdefiniert</PresentationFormat>
  <Paragraphs>51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Light</vt:lpstr>
      <vt:lpstr>Helvetica Neue</vt:lpstr>
      <vt:lpstr>Benutzerdefiniertes Design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maiwald</dc:creator>
  <cp:lastModifiedBy>Leon Kaßner</cp:lastModifiedBy>
  <cp:revision>149</cp:revision>
  <dcterms:modified xsi:type="dcterms:W3CDTF">2023-10-06T09:09:11Z</dcterms:modified>
</cp:coreProperties>
</file>